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handoutMasterIdLst>
    <p:handoutMasterId r:id="rId7"/>
  </p:handoutMasterIdLst>
  <p:sldIdLst>
    <p:sldId id="261" r:id="rId2"/>
    <p:sldId id="257" r:id="rId3"/>
    <p:sldId id="258" r:id="rId4"/>
    <p:sldId id="260" r:id="rId5"/>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FDC2"/>
    <a:srgbClr val="FF9999"/>
    <a:srgbClr val="E5F5FF"/>
    <a:srgbClr val="D9FFFF"/>
    <a:srgbClr val="DDFFDD"/>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6310" autoAdjust="0"/>
  </p:normalViewPr>
  <p:slideViewPr>
    <p:cSldViewPr snapToGrid="0">
      <p:cViewPr varScale="1">
        <p:scale>
          <a:sx n="57" d="100"/>
          <a:sy n="57" d="100"/>
        </p:scale>
        <p:origin x="2400" y="77"/>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6" d="100"/>
          <a:sy n="76" d="100"/>
        </p:scale>
        <p:origin x="1476"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2" y="0"/>
            <a:ext cx="2918621" cy="494813"/>
          </a:xfrm>
          <a:prstGeom prst="rect">
            <a:avLst/>
          </a:prstGeom>
        </p:spPr>
        <p:txBody>
          <a:bodyPr vert="horz" lIns="90644" tIns="45322" rIns="90644" bIns="45322" rtlCol="0"/>
          <a:lstStyle>
            <a:lvl1pPr algn="r">
              <a:defRPr sz="1200"/>
            </a:lvl1pPr>
          </a:lstStyle>
          <a:p>
            <a:fld id="{71B384EB-20AC-47EF-89F1-9485F7DD4D1D}" type="datetimeFigureOut">
              <a:rPr kumimoji="1" lang="ja-JP" altLang="en-US" smtClean="0"/>
              <a:t>2023/11/22</a:t>
            </a:fld>
            <a:endParaRPr kumimoji="1" lang="ja-JP" altLang="en-US"/>
          </a:p>
        </p:txBody>
      </p:sp>
      <p:sp>
        <p:nvSpPr>
          <p:cNvPr id="4" name="フッター プレースホルダー 3"/>
          <p:cNvSpPr>
            <a:spLocks noGrp="1"/>
          </p:cNvSpPr>
          <p:nvPr>
            <p:ph type="ftr" sz="quarter" idx="2"/>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2" y="9371501"/>
            <a:ext cx="2918621" cy="494813"/>
          </a:xfrm>
          <a:prstGeom prst="rect">
            <a:avLst/>
          </a:prstGeom>
        </p:spPr>
        <p:txBody>
          <a:bodyPr vert="horz" lIns="90644" tIns="45322" rIns="90644" bIns="45322" rtlCol="0" anchor="b"/>
          <a:lstStyle>
            <a:lvl1pPr algn="r">
              <a:defRPr sz="1200"/>
            </a:lvl1pPr>
          </a:lstStyle>
          <a:p>
            <a:fld id="{45B17E99-84D3-432F-BB26-EBFDD7E413DD}" type="slidenum">
              <a:rPr kumimoji="1" lang="ja-JP" altLang="en-US" smtClean="0"/>
              <a:t>‹#›</a:t>
            </a:fld>
            <a:endParaRPr kumimoji="1" lang="ja-JP" altLang="en-US"/>
          </a:p>
        </p:txBody>
      </p:sp>
    </p:spTree>
    <p:extLst>
      <p:ext uri="{BB962C8B-B14F-4D97-AF65-F5344CB8AC3E}">
        <p14:creationId xmlns:p14="http://schemas.microsoft.com/office/powerpoint/2010/main" val="32029454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7A43DBB-9DD8-420E-9F7F-D5C8C6F08062}" type="datetimeFigureOut">
              <a:rPr kumimoji="1" lang="ja-JP" altLang="en-US" smtClean="0"/>
              <a:t>2023/11/22</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56FD727F-3B92-4891-8EED-23F7A038F06A}" type="slidenum">
              <a:rPr kumimoji="1" lang="ja-JP" altLang="en-US" smtClean="0"/>
              <a:t>‹#›</a:t>
            </a:fld>
            <a:endParaRPr kumimoji="1" lang="ja-JP" altLang="en-US"/>
          </a:p>
        </p:txBody>
      </p:sp>
    </p:spTree>
    <p:extLst>
      <p:ext uri="{BB962C8B-B14F-4D97-AF65-F5344CB8AC3E}">
        <p14:creationId xmlns:p14="http://schemas.microsoft.com/office/powerpoint/2010/main" val="14981690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6FD727F-3B92-4891-8EED-23F7A038F06A}" type="slidenum">
              <a:rPr kumimoji="1" lang="ja-JP" altLang="en-US" smtClean="0"/>
              <a:t>1</a:t>
            </a:fld>
            <a:endParaRPr kumimoji="1" lang="ja-JP" altLang="en-US"/>
          </a:p>
        </p:txBody>
      </p:sp>
    </p:spTree>
    <p:extLst>
      <p:ext uri="{BB962C8B-B14F-4D97-AF65-F5344CB8AC3E}">
        <p14:creationId xmlns:p14="http://schemas.microsoft.com/office/powerpoint/2010/main" val="3589881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6FD727F-3B92-4891-8EED-23F7A038F06A}" type="slidenum">
              <a:rPr kumimoji="1" lang="ja-JP" altLang="en-US" smtClean="0"/>
              <a:t>2</a:t>
            </a:fld>
            <a:endParaRPr kumimoji="1" lang="ja-JP" altLang="en-US"/>
          </a:p>
        </p:txBody>
      </p:sp>
    </p:spTree>
    <p:extLst>
      <p:ext uri="{BB962C8B-B14F-4D97-AF65-F5344CB8AC3E}">
        <p14:creationId xmlns:p14="http://schemas.microsoft.com/office/powerpoint/2010/main" val="3612701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3C59107-FE3B-49EA-83F5-81E37E25BF94}" type="datetime1">
              <a:rPr kumimoji="1" lang="ja-JP" altLang="en-US" smtClean="0"/>
              <a:t>2023/11/22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9BEA6-E6C9-4B4B-944F-0ED762EC3012}" type="slidenum">
              <a:rPr kumimoji="1" lang="ja-JP" altLang="en-US" smtClean="0"/>
              <a:t>‹#›</a:t>
            </a:fld>
            <a:endParaRPr kumimoji="1" lang="ja-JP" altLang="en-US"/>
          </a:p>
        </p:txBody>
      </p:sp>
    </p:spTree>
    <p:extLst>
      <p:ext uri="{BB962C8B-B14F-4D97-AF65-F5344CB8AC3E}">
        <p14:creationId xmlns:p14="http://schemas.microsoft.com/office/powerpoint/2010/main" val="1860137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328359-95C4-458E-889B-63E1892F1CAC}" type="datetime1">
              <a:rPr kumimoji="1" lang="ja-JP" altLang="en-US" smtClean="0"/>
              <a:t>2023/11/22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9BEA6-E6C9-4B4B-944F-0ED762EC3012}" type="slidenum">
              <a:rPr kumimoji="1" lang="ja-JP" altLang="en-US" smtClean="0"/>
              <a:t>‹#›</a:t>
            </a:fld>
            <a:endParaRPr kumimoji="1" lang="ja-JP" altLang="en-US"/>
          </a:p>
        </p:txBody>
      </p:sp>
    </p:spTree>
    <p:extLst>
      <p:ext uri="{BB962C8B-B14F-4D97-AF65-F5344CB8AC3E}">
        <p14:creationId xmlns:p14="http://schemas.microsoft.com/office/powerpoint/2010/main" val="316273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1E098B5-8D90-4144-9081-E454C6F9ED1E}" type="datetime1">
              <a:rPr kumimoji="1" lang="ja-JP" altLang="en-US" smtClean="0"/>
              <a:t>2023/11/22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9BEA6-E6C9-4B4B-944F-0ED762EC3012}" type="slidenum">
              <a:rPr kumimoji="1" lang="ja-JP" altLang="en-US" smtClean="0"/>
              <a:t>‹#›</a:t>
            </a:fld>
            <a:endParaRPr kumimoji="1" lang="ja-JP" altLang="en-US"/>
          </a:p>
        </p:txBody>
      </p:sp>
    </p:spTree>
    <p:extLst>
      <p:ext uri="{BB962C8B-B14F-4D97-AF65-F5344CB8AC3E}">
        <p14:creationId xmlns:p14="http://schemas.microsoft.com/office/powerpoint/2010/main" val="2563608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81052B6-B100-4738-A68B-B5848A40E720}" type="datetime1">
              <a:rPr kumimoji="1" lang="ja-JP" altLang="en-US" smtClean="0"/>
              <a:t>2023/11/22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9BEA6-E6C9-4B4B-944F-0ED762EC3012}" type="slidenum">
              <a:rPr kumimoji="1" lang="ja-JP" altLang="en-US" smtClean="0"/>
              <a:t>‹#›</a:t>
            </a:fld>
            <a:endParaRPr kumimoji="1" lang="ja-JP" altLang="en-US"/>
          </a:p>
        </p:txBody>
      </p:sp>
    </p:spTree>
    <p:extLst>
      <p:ext uri="{BB962C8B-B14F-4D97-AF65-F5344CB8AC3E}">
        <p14:creationId xmlns:p14="http://schemas.microsoft.com/office/powerpoint/2010/main" val="3467388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29A363F-A2F3-49D8-A449-81CB8B50637D}" type="datetime1">
              <a:rPr kumimoji="1" lang="ja-JP" altLang="en-US" smtClean="0"/>
              <a:t>2023/11/22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9BEA6-E6C9-4B4B-944F-0ED762EC3012}" type="slidenum">
              <a:rPr kumimoji="1" lang="ja-JP" altLang="en-US" smtClean="0"/>
              <a:t>‹#›</a:t>
            </a:fld>
            <a:endParaRPr kumimoji="1" lang="ja-JP" altLang="en-US"/>
          </a:p>
        </p:txBody>
      </p:sp>
    </p:spTree>
    <p:extLst>
      <p:ext uri="{BB962C8B-B14F-4D97-AF65-F5344CB8AC3E}">
        <p14:creationId xmlns:p14="http://schemas.microsoft.com/office/powerpoint/2010/main" val="3105379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DC769AD-0689-4557-BCF6-4CEADA066220}" type="datetime1">
              <a:rPr kumimoji="1" lang="ja-JP" altLang="en-US" smtClean="0"/>
              <a:t>2023/11/22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D9BEA6-E6C9-4B4B-944F-0ED762EC3012}" type="slidenum">
              <a:rPr kumimoji="1" lang="ja-JP" altLang="en-US" smtClean="0"/>
              <a:t>‹#›</a:t>
            </a:fld>
            <a:endParaRPr kumimoji="1" lang="ja-JP" altLang="en-US"/>
          </a:p>
        </p:txBody>
      </p:sp>
    </p:spTree>
    <p:extLst>
      <p:ext uri="{BB962C8B-B14F-4D97-AF65-F5344CB8AC3E}">
        <p14:creationId xmlns:p14="http://schemas.microsoft.com/office/powerpoint/2010/main" val="1365131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FA8F152-5E70-46E2-8614-B27590EF6D49}" type="datetime1">
              <a:rPr kumimoji="1" lang="ja-JP" altLang="en-US" smtClean="0"/>
              <a:t>2023/11/22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AD9BEA6-E6C9-4B4B-944F-0ED762EC3012}" type="slidenum">
              <a:rPr kumimoji="1" lang="ja-JP" altLang="en-US" smtClean="0"/>
              <a:t>‹#›</a:t>
            </a:fld>
            <a:endParaRPr kumimoji="1" lang="ja-JP" altLang="en-US"/>
          </a:p>
        </p:txBody>
      </p:sp>
    </p:spTree>
    <p:extLst>
      <p:ext uri="{BB962C8B-B14F-4D97-AF65-F5344CB8AC3E}">
        <p14:creationId xmlns:p14="http://schemas.microsoft.com/office/powerpoint/2010/main" val="149370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72FDEC2-BE7A-46E8-B3F0-62F86630208F}" type="datetime1">
              <a:rPr kumimoji="1" lang="ja-JP" altLang="en-US" smtClean="0"/>
              <a:t>2023/11/22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AD9BEA6-E6C9-4B4B-944F-0ED762EC3012}" type="slidenum">
              <a:rPr kumimoji="1" lang="ja-JP" altLang="en-US" smtClean="0"/>
              <a:t>‹#›</a:t>
            </a:fld>
            <a:endParaRPr kumimoji="1" lang="ja-JP" altLang="en-US"/>
          </a:p>
        </p:txBody>
      </p:sp>
    </p:spTree>
    <p:extLst>
      <p:ext uri="{BB962C8B-B14F-4D97-AF65-F5344CB8AC3E}">
        <p14:creationId xmlns:p14="http://schemas.microsoft.com/office/powerpoint/2010/main" val="3058772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4679A5-BB67-427C-934E-79E4E120D2DB}" type="datetime1">
              <a:rPr kumimoji="1" lang="ja-JP" altLang="en-US" smtClean="0"/>
              <a:t>2023/11/22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5314950" y="9378597"/>
            <a:ext cx="1543050" cy="527403"/>
          </a:xfrm>
        </p:spPr>
        <p:txBody>
          <a:bodyPr/>
          <a:lstStyle>
            <a:lvl1pPr>
              <a:defRPr sz="1200">
                <a:solidFill>
                  <a:sysClr val="windowText" lastClr="000000"/>
                </a:solidFill>
                <a:latin typeface="HG丸ｺﾞｼｯｸM-PRO" panose="020F0600000000000000" pitchFamily="50" charset="-128"/>
                <a:ea typeface="HG丸ｺﾞｼｯｸM-PRO" panose="020F0600000000000000" pitchFamily="50" charset="-128"/>
              </a:defRPr>
            </a:lvl1pPr>
          </a:lstStyle>
          <a:p>
            <a:fld id="{2AD9BEA6-E6C9-4B4B-944F-0ED762EC3012}" type="slidenum">
              <a:rPr kumimoji="1" lang="ja-JP" altLang="en-US" smtClean="0"/>
              <a:pPr/>
              <a:t>‹#›</a:t>
            </a:fld>
            <a:endParaRPr kumimoji="1" lang="ja-JP" altLang="en-US" dirty="0"/>
          </a:p>
        </p:txBody>
      </p:sp>
    </p:spTree>
    <p:extLst>
      <p:ext uri="{BB962C8B-B14F-4D97-AF65-F5344CB8AC3E}">
        <p14:creationId xmlns:p14="http://schemas.microsoft.com/office/powerpoint/2010/main" val="1820798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94946F-6240-43BA-96DE-BC3B0EC8B90D}" type="datetime1">
              <a:rPr kumimoji="1" lang="ja-JP" altLang="en-US" smtClean="0"/>
              <a:t>2023/11/22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D9BEA6-E6C9-4B4B-944F-0ED762EC3012}" type="slidenum">
              <a:rPr kumimoji="1" lang="ja-JP" altLang="en-US" smtClean="0"/>
              <a:t>‹#›</a:t>
            </a:fld>
            <a:endParaRPr kumimoji="1" lang="ja-JP" altLang="en-US"/>
          </a:p>
        </p:txBody>
      </p:sp>
    </p:spTree>
    <p:extLst>
      <p:ext uri="{BB962C8B-B14F-4D97-AF65-F5344CB8AC3E}">
        <p14:creationId xmlns:p14="http://schemas.microsoft.com/office/powerpoint/2010/main" val="476753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4702F18-5D1A-4ABB-B444-284A34755298}" type="datetime1">
              <a:rPr kumimoji="1" lang="ja-JP" altLang="en-US" smtClean="0"/>
              <a:t>2023/11/22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D9BEA6-E6C9-4B4B-944F-0ED762EC3012}" type="slidenum">
              <a:rPr kumimoji="1" lang="ja-JP" altLang="en-US" smtClean="0"/>
              <a:t>‹#›</a:t>
            </a:fld>
            <a:endParaRPr kumimoji="1" lang="ja-JP" altLang="en-US"/>
          </a:p>
        </p:txBody>
      </p:sp>
    </p:spTree>
    <p:extLst>
      <p:ext uri="{BB962C8B-B14F-4D97-AF65-F5344CB8AC3E}">
        <p14:creationId xmlns:p14="http://schemas.microsoft.com/office/powerpoint/2010/main" val="3573105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7C74E14-0BC7-4E9B-9F1B-A3A732CB6BEE}" type="datetime1">
              <a:rPr kumimoji="1" lang="ja-JP" altLang="en-US" smtClean="0"/>
              <a:t>2023/11/22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AD9BEA6-E6C9-4B4B-944F-0ED762EC3012}" type="slidenum">
              <a:rPr kumimoji="1" lang="ja-JP" altLang="en-US" smtClean="0"/>
              <a:t>‹#›</a:t>
            </a:fld>
            <a:endParaRPr kumimoji="1" lang="ja-JP" altLang="en-US"/>
          </a:p>
        </p:txBody>
      </p:sp>
    </p:spTree>
    <p:extLst>
      <p:ext uri="{BB962C8B-B14F-4D97-AF65-F5344CB8AC3E}">
        <p14:creationId xmlns:p14="http://schemas.microsoft.com/office/powerpoint/2010/main" val="35278810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7773DB37-676D-43AB-96B3-A4653CE7EC48}"/>
              </a:ext>
            </a:extLst>
          </p:cNvPr>
          <p:cNvSpPr txBox="1"/>
          <p:nvPr/>
        </p:nvSpPr>
        <p:spPr>
          <a:xfrm>
            <a:off x="0" y="830997"/>
            <a:ext cx="6858000" cy="496546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indent="152400" algn="just">
              <a:lnSpc>
                <a:spcPts val="1900"/>
              </a:lnSpc>
            </a:pPr>
            <a:endParaRPr lang="en-US" altLang="ja-JP" sz="2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endParaRPr lang="en-US" altLang="ja-JP" sz="2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endParaRPr lang="en-US"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endPar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endParaRPr lang="en-US"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endPar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endParaRPr lang="en-US"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endPar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endParaRPr lang="en-US"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endPar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endParaRPr lang="en-US"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endPar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endParaRPr lang="en-US"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endPar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endParaRPr lang="en-US"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endPar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endParaRPr lang="en-US"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endPar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endParaRPr lang="en-US"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endParaRPr lang="ja-JP" altLang="ja-JP" sz="1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2" name="四角形: 角を丸くする 11">
            <a:extLst>
              <a:ext uri="{FF2B5EF4-FFF2-40B4-BE49-F238E27FC236}">
                <a16:creationId xmlns:a16="http://schemas.microsoft.com/office/drawing/2014/main" id="{06D4EFD8-0CF4-4B60-B4B9-9CD05D37790D}"/>
              </a:ext>
            </a:extLst>
          </p:cNvPr>
          <p:cNvSpPr/>
          <p:nvPr/>
        </p:nvSpPr>
        <p:spPr>
          <a:xfrm>
            <a:off x="40640" y="1079311"/>
            <a:ext cx="6776720" cy="4508689"/>
          </a:xfrm>
          <a:prstGeom prst="roundRect">
            <a:avLst/>
          </a:prstGeom>
          <a:gradFill>
            <a:gsLst>
              <a:gs pos="0">
                <a:schemeClr val="accent6">
                  <a:lumMod val="110000"/>
                  <a:satMod val="105000"/>
                  <a:tint val="67000"/>
                </a:schemeClr>
              </a:gs>
              <a:gs pos="23000">
                <a:schemeClr val="accent6">
                  <a:lumMod val="20000"/>
                  <a:lumOff val="80000"/>
                </a:schemeClr>
              </a:gs>
              <a:gs pos="100000">
                <a:schemeClr val="accent6">
                  <a:lumMod val="105000"/>
                  <a:satMod val="109000"/>
                  <a:tint val="81000"/>
                </a:schemeClr>
              </a:gs>
            </a:gsLst>
          </a:gradFill>
        </p:spPr>
        <p:style>
          <a:lnRef idx="1">
            <a:schemeClr val="accent6"/>
          </a:lnRef>
          <a:fillRef idx="2">
            <a:schemeClr val="accent6"/>
          </a:fillRef>
          <a:effectRef idx="1">
            <a:schemeClr val="accent6"/>
          </a:effectRef>
          <a:fontRef idx="minor">
            <a:schemeClr val="dk1"/>
          </a:fontRef>
        </p:style>
        <p:txBody>
          <a:bodyPr rtlCol="0" anchor="ctr"/>
          <a:lstStyle/>
          <a:p>
            <a:pPr indent="152400" algn="just">
              <a:lnSpc>
                <a:spcPts val="1900"/>
              </a:lnSpc>
            </a:pPr>
            <a:r>
              <a:rPr lang="ja-JP" altLang="en-US"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kern="100" dirty="0">
                <a:solidFill>
                  <a:srgbClr val="FF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農地や農業水利施設等の</a:t>
            </a:r>
            <a:r>
              <a:rPr lang="ja-JP" altLang="en-US" kern="100" dirty="0">
                <a:solidFill>
                  <a:srgbClr val="FF0000"/>
                </a:solidFill>
                <a:latin typeface="HGPｺﾞｼｯｸE" panose="020B0900000000000000" pitchFamily="50" charset="-128"/>
                <a:ea typeface="HGPｺﾞｼｯｸE" panose="020B0900000000000000" pitchFamily="50" charset="-128"/>
                <a:cs typeface="Times New Roman" panose="02020603050405020304" pitchFamily="18" charset="0"/>
              </a:rPr>
              <a:t>地域資源</a:t>
            </a:r>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を適切に管理すること</a:t>
            </a:r>
            <a:endPar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で、水稲や畑作物等が作付けされ、</a:t>
            </a:r>
            <a:r>
              <a:rPr lang="ja-JP" altLang="en-US" kern="100" dirty="0">
                <a:solidFill>
                  <a:srgbClr val="FF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自然環境や良好な景</a:t>
            </a:r>
            <a:endParaRPr lang="en-US" altLang="ja-JP" kern="100" dirty="0">
              <a:solidFill>
                <a:srgbClr val="FF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r>
              <a:rPr lang="ja-JP" altLang="en-US" kern="100" dirty="0">
                <a:solidFill>
                  <a:srgbClr val="FF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観形成等の多面的機能が維持・発揮</a:t>
            </a:r>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されてきました。</a:t>
            </a:r>
            <a:endPar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endPar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○一方で、農村では、</a:t>
            </a:r>
            <a:r>
              <a:rPr lang="ja-JP" altLang="en-US" kern="100" dirty="0">
                <a:solidFill>
                  <a:srgbClr val="FF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高齢化や後継者不足等から人口減少</a:t>
            </a:r>
            <a:endParaRPr lang="en-US" altLang="ja-JP" kern="100" dirty="0">
              <a:solidFill>
                <a:srgbClr val="FF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が進み、これらの</a:t>
            </a:r>
            <a:r>
              <a:rPr lang="ja-JP" altLang="en-US" kern="100" dirty="0">
                <a:solidFill>
                  <a:srgbClr val="FF0000"/>
                </a:solidFill>
                <a:latin typeface="HGPｺﾞｼｯｸE" panose="020B0900000000000000" pitchFamily="50" charset="-128"/>
                <a:ea typeface="HGPｺﾞｼｯｸE" panose="020B0900000000000000" pitchFamily="50" charset="-128"/>
                <a:cs typeface="Times New Roman" panose="02020603050405020304" pitchFamily="18" charset="0"/>
              </a:rPr>
              <a:t>地域資源</a:t>
            </a:r>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の保全管理に対する</a:t>
            </a:r>
            <a:r>
              <a:rPr lang="ja-JP" altLang="en-US" kern="100" dirty="0">
                <a:solidFill>
                  <a:srgbClr val="FF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担い手農</a:t>
            </a:r>
            <a:endParaRPr lang="en-US" altLang="ja-JP" kern="100" dirty="0">
              <a:solidFill>
                <a:srgbClr val="FF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r>
              <a:rPr lang="ja-JP" altLang="en-US" kern="100" dirty="0">
                <a:solidFill>
                  <a:srgbClr val="FF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家への負担が増大</a:t>
            </a:r>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しています。</a:t>
            </a:r>
            <a:endPar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endPar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○さらに、</a:t>
            </a:r>
            <a:r>
              <a:rPr lang="ja-JP"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「地域計画」の策定に伴</a:t>
            </a:r>
            <a:r>
              <a:rPr lang="ja-JP" altLang="en-US"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う</a:t>
            </a:r>
            <a:r>
              <a:rPr lang="ja-JP"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担い手農家への農地</a:t>
            </a:r>
            <a:endParaRPr lang="en-US"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集積の加速化が想定され</a:t>
            </a:r>
            <a:r>
              <a:rPr lang="ja-JP" altLang="en-US"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kern="100" dirty="0">
                <a:solidFill>
                  <a:srgbClr val="FF0000"/>
                </a:solidFill>
                <a:effectLst/>
                <a:latin typeface="HGPｺﾞｼｯｸE" panose="020B0900000000000000" pitchFamily="50" charset="-128"/>
                <a:ea typeface="HGPｺﾞｼｯｸE" panose="020B0900000000000000" pitchFamily="50" charset="-128"/>
                <a:cs typeface="Times New Roman" panose="02020603050405020304" pitchFamily="18" charset="0"/>
              </a:rPr>
              <a:t>地域</a:t>
            </a:r>
            <a:r>
              <a:rPr lang="ja-JP" altLang="en-US" kern="100" dirty="0">
                <a:solidFill>
                  <a:srgbClr val="FF0000"/>
                </a:solidFill>
                <a:effectLst/>
                <a:latin typeface="HGPｺﾞｼｯｸE" panose="020B0900000000000000" pitchFamily="50" charset="-128"/>
                <a:ea typeface="HGPｺﾞｼｯｸE" panose="020B0900000000000000" pitchFamily="50" charset="-128"/>
                <a:cs typeface="Times New Roman" panose="02020603050405020304" pitchFamily="18" charset="0"/>
              </a:rPr>
              <a:t>資源</a:t>
            </a:r>
            <a:r>
              <a:rPr lang="ja-JP"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の保全管理に対する</a:t>
            </a:r>
            <a:endParaRPr lang="en-US"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r>
              <a:rPr lang="ja-JP" altLang="en-US" kern="100" dirty="0">
                <a:solidFill>
                  <a:srgbClr val="FF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kern="100" dirty="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担い手農家へ負担増加が懸念</a:t>
            </a:r>
            <a:r>
              <a:rPr lang="ja-JP"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され</a:t>
            </a:r>
            <a:r>
              <a:rPr lang="ja-JP" altLang="en-US"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ます</a:t>
            </a:r>
            <a:r>
              <a:rPr lang="ja-JP"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endParaRPr lang="en-US"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このため、</a:t>
            </a:r>
            <a:r>
              <a:rPr lang="ja-JP" altLang="ja-JP" kern="100" dirty="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多面的機能の維持・発揮を図る</a:t>
            </a:r>
            <a:r>
              <a:rPr lang="ja-JP" altLang="en-US" kern="100" dirty="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地域の共同活</a:t>
            </a:r>
            <a:endParaRPr lang="en-US" altLang="ja-JP" kern="100" dirty="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r>
              <a:rPr lang="ja-JP" altLang="en-US" kern="100" dirty="0">
                <a:solidFill>
                  <a:srgbClr val="FF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kern="100" dirty="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動</a:t>
            </a:r>
            <a:r>
              <a:rPr lang="ja-JP" altLang="en-US"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に対する</a:t>
            </a:r>
            <a:r>
              <a:rPr lang="ja-JP" altLang="ja-JP" kern="100" dirty="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支援制度である本交付金制度</a:t>
            </a:r>
            <a:r>
              <a:rPr lang="ja-JP" altLang="en-US"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について、各地</a:t>
            </a:r>
            <a:endParaRPr lang="en-US"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just">
              <a:lnSpc>
                <a:spcPts val="1900"/>
              </a:lnSpc>
            </a:pPr>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域での取組の検討をお願います。</a:t>
            </a:r>
            <a:endParaRPr lang="en-US"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nSpc>
                <a:spcPts val="1900"/>
              </a:lnSpc>
            </a:pPr>
            <a:endParaRPr lang="en-US"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ctr">
              <a:lnSpc>
                <a:spcPts val="1900"/>
              </a:lnSpc>
            </a:pPr>
            <a:r>
              <a:rPr lang="ja-JP" altLang="en-US" sz="16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詳細な説明が必要な場合は市農林課まで！　</a:t>
            </a:r>
            <a:r>
              <a:rPr lang="en-US" altLang="ja-JP" sz="16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055-948-1460</a:t>
            </a:r>
          </a:p>
        </p:txBody>
      </p:sp>
      <p:sp>
        <p:nvSpPr>
          <p:cNvPr id="4" name="スライド番号プレースホルダー 3">
            <a:extLst>
              <a:ext uri="{FF2B5EF4-FFF2-40B4-BE49-F238E27FC236}">
                <a16:creationId xmlns:a16="http://schemas.microsoft.com/office/drawing/2014/main" id="{9AD38BFB-4698-4DE9-AFC5-86D25AB3B2D8}"/>
              </a:ext>
            </a:extLst>
          </p:cNvPr>
          <p:cNvSpPr>
            <a:spLocks noGrp="1"/>
          </p:cNvSpPr>
          <p:nvPr>
            <p:ph type="sldNum" sz="quarter" idx="12"/>
          </p:nvPr>
        </p:nvSpPr>
        <p:spPr/>
        <p:txBody>
          <a:bodyPr/>
          <a:lstStyle/>
          <a:p>
            <a:fld id="{2AD9BEA6-E6C9-4B4B-944F-0ED762EC3012}" type="slidenum">
              <a:rPr kumimoji="1" lang="ja-JP" altLang="en-US" smtClean="0"/>
              <a:t>1</a:t>
            </a:fld>
            <a:endParaRPr kumimoji="1" lang="ja-JP" altLang="en-US"/>
          </a:p>
        </p:txBody>
      </p:sp>
      <p:sp>
        <p:nvSpPr>
          <p:cNvPr id="7" name="テキスト ボックス 6">
            <a:extLst>
              <a:ext uri="{FF2B5EF4-FFF2-40B4-BE49-F238E27FC236}">
                <a16:creationId xmlns:a16="http://schemas.microsoft.com/office/drawing/2014/main" id="{D38E7D96-B0AE-4284-8C84-0D56C9CFFD65}"/>
              </a:ext>
            </a:extLst>
          </p:cNvPr>
          <p:cNvSpPr txBox="1"/>
          <p:nvPr/>
        </p:nvSpPr>
        <p:spPr>
          <a:xfrm>
            <a:off x="0" y="0"/>
            <a:ext cx="6858000" cy="830997"/>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ja-JP" altLang="ja-JP" sz="2800" kern="100" dirty="0">
                <a:effectLst/>
                <a:latin typeface="Century" panose="02040604050505020304" pitchFamily="18" charset="0"/>
                <a:ea typeface="ＭＳ ゴシック" panose="020B0609070205080204" pitchFamily="49" charset="-128"/>
                <a:cs typeface="Times New Roman" panose="02020603050405020304" pitchFamily="18" charset="0"/>
              </a:rPr>
              <a:t>「多面的機能支払交付金」の活用</a:t>
            </a:r>
            <a:endParaRPr lang="en-US" altLang="ja-JP" sz="2800" kern="100" dirty="0">
              <a:effectLst/>
              <a:latin typeface="Century" panose="02040604050505020304" pitchFamily="18" charset="0"/>
              <a:ea typeface="ＭＳ ゴシック" panose="020B0609070205080204" pitchFamily="49" charset="-128"/>
              <a:cs typeface="Times New Roman" panose="02020603050405020304" pitchFamily="18" charset="0"/>
            </a:endParaRPr>
          </a:p>
          <a:p>
            <a:pPr algn="ctr"/>
            <a:r>
              <a:rPr lang="ja-JP" altLang="en-US" sz="2000" kern="100" dirty="0">
                <a:effectLst/>
                <a:latin typeface="Century" panose="02040604050505020304" pitchFamily="18" charset="0"/>
                <a:ea typeface="ＭＳ ゴシック" panose="020B0609070205080204" pitchFamily="49" charset="-128"/>
                <a:cs typeface="Times New Roman" panose="02020603050405020304" pitchFamily="18" charset="0"/>
              </a:rPr>
              <a:t>（伊豆の国市産業部農林課）</a:t>
            </a:r>
            <a:endParaRPr kumimoji="1" lang="ja-JP" altLang="en-US" sz="2000" dirty="0"/>
          </a:p>
        </p:txBody>
      </p:sp>
      <p:sp>
        <p:nvSpPr>
          <p:cNvPr id="13" name="角丸四角形 7">
            <a:extLst>
              <a:ext uri="{FF2B5EF4-FFF2-40B4-BE49-F238E27FC236}">
                <a16:creationId xmlns:a16="http://schemas.microsoft.com/office/drawing/2014/main" id="{07146DCA-FE46-4976-920E-2FEB61BAE883}"/>
              </a:ext>
            </a:extLst>
          </p:cNvPr>
          <p:cNvSpPr/>
          <p:nvPr/>
        </p:nvSpPr>
        <p:spPr>
          <a:xfrm>
            <a:off x="40640" y="903416"/>
            <a:ext cx="2326640" cy="351790"/>
          </a:xfrm>
          <a:prstGeom prst="roundRect">
            <a:avLst/>
          </a:prstGeom>
          <a:solidFill>
            <a:schemeClr val="accent4">
              <a:lumMod val="75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bg1"/>
                </a:solidFill>
                <a:latin typeface="HG丸ｺﾞｼｯｸM-PRO" panose="020F0600000000000000" pitchFamily="50" charset="-128"/>
                <a:ea typeface="HG丸ｺﾞｼｯｸM-PRO" panose="020F0600000000000000" pitchFamily="50" charset="-128"/>
              </a:rPr>
              <a:t>【</a:t>
            </a:r>
            <a:r>
              <a:rPr kumimoji="1" lang="ja-JP" altLang="en-US" sz="2000" dirty="0">
                <a:solidFill>
                  <a:schemeClr val="bg1"/>
                </a:solidFill>
                <a:latin typeface="HG丸ｺﾞｼｯｸM-PRO" panose="020F0600000000000000" pitchFamily="50" charset="-128"/>
                <a:ea typeface="HG丸ｺﾞｼｯｸM-PRO" panose="020F0600000000000000" pitchFamily="50" charset="-128"/>
              </a:rPr>
              <a:t>　要　　旨　</a:t>
            </a:r>
            <a:r>
              <a:rPr kumimoji="1" lang="en-US" altLang="ja-JP" sz="2000" dirty="0">
                <a:solidFill>
                  <a:schemeClr val="bg1"/>
                </a:solidFill>
                <a:latin typeface="HG丸ｺﾞｼｯｸM-PRO" panose="020F0600000000000000" pitchFamily="50" charset="-128"/>
                <a:ea typeface="HG丸ｺﾞｼｯｸM-PRO" panose="020F0600000000000000" pitchFamily="50" charset="-128"/>
              </a:rPr>
              <a:t>】</a:t>
            </a:r>
            <a:endParaRPr kumimoji="1" lang="ja-JP" altLang="en-US" sz="2000" dirty="0">
              <a:solidFill>
                <a:schemeClr val="bg1"/>
              </a:solidFill>
              <a:latin typeface="HG丸ｺﾞｼｯｸM-PRO" panose="020F0600000000000000" pitchFamily="50" charset="-128"/>
              <a:ea typeface="HG丸ｺﾞｼｯｸM-PRO" panose="020F0600000000000000" pitchFamily="50" charset="-128"/>
            </a:endParaRPr>
          </a:p>
        </p:txBody>
      </p:sp>
      <p:sp>
        <p:nvSpPr>
          <p:cNvPr id="14" name="角丸四角形 7">
            <a:extLst>
              <a:ext uri="{FF2B5EF4-FFF2-40B4-BE49-F238E27FC236}">
                <a16:creationId xmlns:a16="http://schemas.microsoft.com/office/drawing/2014/main" id="{15C1EE5E-7C4B-4ECF-8060-9B71FBA1578E}"/>
              </a:ext>
            </a:extLst>
          </p:cNvPr>
          <p:cNvSpPr/>
          <p:nvPr/>
        </p:nvSpPr>
        <p:spPr>
          <a:xfrm>
            <a:off x="0" y="5891549"/>
            <a:ext cx="3332480" cy="351790"/>
          </a:xfrm>
          <a:prstGeom prst="roundRect">
            <a:avLst/>
          </a:prstGeom>
          <a:solidFill>
            <a:schemeClr val="accent4">
              <a:lumMod val="75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bg1"/>
                </a:solidFill>
                <a:latin typeface="HG丸ｺﾞｼｯｸM-PRO" panose="020F0600000000000000" pitchFamily="50" charset="-128"/>
                <a:ea typeface="HG丸ｺﾞｼｯｸM-PRO" panose="020F0600000000000000" pitchFamily="50" charset="-128"/>
              </a:rPr>
              <a:t>【</a:t>
            </a:r>
            <a:r>
              <a:rPr kumimoji="1" lang="ja-JP" altLang="en-US" sz="2000" dirty="0">
                <a:solidFill>
                  <a:schemeClr val="bg1"/>
                </a:solidFill>
                <a:latin typeface="HG丸ｺﾞｼｯｸM-PRO" panose="020F0600000000000000" pitchFamily="50" charset="-128"/>
                <a:ea typeface="HG丸ｺﾞｼｯｸM-PRO" panose="020F0600000000000000" pitchFamily="50" charset="-128"/>
              </a:rPr>
              <a:t>取組状況</a:t>
            </a:r>
            <a:r>
              <a:rPr kumimoji="1" lang="en-US" altLang="ja-JP" sz="2000" dirty="0">
                <a:solidFill>
                  <a:schemeClr val="bg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bg1"/>
                </a:solidFill>
                <a:latin typeface="HG丸ｺﾞｼｯｸM-PRO" panose="020F0600000000000000" pitchFamily="50" charset="-128"/>
                <a:ea typeface="HG丸ｺﾞｼｯｸM-PRO" panose="020F0600000000000000" pitchFamily="50" charset="-128"/>
              </a:rPr>
              <a:t>（</a:t>
            </a:r>
            <a:r>
              <a:rPr kumimoji="1" lang="en-US" altLang="ja-JP" sz="1100" dirty="0">
                <a:solidFill>
                  <a:schemeClr val="bg1"/>
                </a:solidFill>
                <a:latin typeface="HG丸ｺﾞｼｯｸM-PRO" panose="020F0600000000000000" pitchFamily="50" charset="-128"/>
                <a:ea typeface="HG丸ｺﾞｼｯｸM-PRO" panose="020F0600000000000000" pitchFamily="50" charset="-128"/>
              </a:rPr>
              <a:t>R4</a:t>
            </a:r>
            <a:r>
              <a:rPr kumimoji="1" lang="ja-JP" altLang="en-US" sz="1100" dirty="0">
                <a:solidFill>
                  <a:schemeClr val="bg1"/>
                </a:solidFill>
                <a:latin typeface="HG丸ｺﾞｼｯｸM-PRO" panose="020F0600000000000000" pitchFamily="50" charset="-128"/>
                <a:ea typeface="HG丸ｺﾞｼｯｸM-PRO" panose="020F0600000000000000" pitchFamily="50" charset="-128"/>
              </a:rPr>
              <a:t>年度末時点）</a:t>
            </a:r>
          </a:p>
        </p:txBody>
      </p:sp>
      <p:graphicFrame>
        <p:nvGraphicFramePr>
          <p:cNvPr id="16" name="表 15">
            <a:extLst>
              <a:ext uri="{FF2B5EF4-FFF2-40B4-BE49-F238E27FC236}">
                <a16:creationId xmlns:a16="http://schemas.microsoft.com/office/drawing/2014/main" id="{8424AA77-1DC9-45EE-9A1F-7850B3094B96}"/>
              </a:ext>
            </a:extLst>
          </p:cNvPr>
          <p:cNvGraphicFramePr>
            <a:graphicFrameLocks noGrp="1"/>
          </p:cNvGraphicFramePr>
          <p:nvPr>
            <p:extLst>
              <p:ext uri="{D42A27DB-BD31-4B8C-83A1-F6EECF244321}">
                <p14:modId xmlns:p14="http://schemas.microsoft.com/office/powerpoint/2010/main" val="1553144112"/>
              </p:ext>
            </p:extLst>
          </p:nvPr>
        </p:nvGraphicFramePr>
        <p:xfrm>
          <a:off x="9524" y="6284968"/>
          <a:ext cx="6807835" cy="738886"/>
        </p:xfrm>
        <a:graphic>
          <a:graphicData uri="http://schemas.openxmlformats.org/drawingml/2006/table">
            <a:tbl>
              <a:tblPr firstRow="1" firstCol="1" bandRow="1">
                <a:tableStyleId>{5C22544A-7EE6-4342-B048-85BDC9FD1C3A}</a:tableStyleId>
              </a:tblPr>
              <a:tblGrid>
                <a:gridCol w="2229736">
                  <a:extLst>
                    <a:ext uri="{9D8B030D-6E8A-4147-A177-3AD203B41FA5}">
                      <a16:colId xmlns:a16="http://schemas.microsoft.com/office/drawing/2014/main" val="3060986895"/>
                    </a:ext>
                  </a:extLst>
                </a:gridCol>
                <a:gridCol w="2034795">
                  <a:extLst>
                    <a:ext uri="{9D8B030D-6E8A-4147-A177-3AD203B41FA5}">
                      <a16:colId xmlns:a16="http://schemas.microsoft.com/office/drawing/2014/main" val="2341545648"/>
                    </a:ext>
                  </a:extLst>
                </a:gridCol>
                <a:gridCol w="2543304">
                  <a:extLst>
                    <a:ext uri="{9D8B030D-6E8A-4147-A177-3AD203B41FA5}">
                      <a16:colId xmlns:a16="http://schemas.microsoft.com/office/drawing/2014/main" val="2200543696"/>
                    </a:ext>
                  </a:extLst>
                </a:gridCol>
              </a:tblGrid>
              <a:tr h="0">
                <a:tc>
                  <a:txBody>
                    <a:bodyPr/>
                    <a:lstStyle/>
                    <a:p>
                      <a:pPr algn="ctr">
                        <a:lnSpc>
                          <a:spcPts val="1900"/>
                        </a:lnSpc>
                      </a:pPr>
                      <a:r>
                        <a:rPr lang="ja-JP" sz="1600" kern="100" dirty="0">
                          <a:effectLst/>
                        </a:rPr>
                        <a:t>項　目</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lnSpc>
                          <a:spcPts val="1900"/>
                        </a:lnSpc>
                      </a:pPr>
                      <a:r>
                        <a:rPr lang="ja-JP" sz="1600" kern="100" dirty="0">
                          <a:effectLst/>
                        </a:rPr>
                        <a:t>活動組織数</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lnSpc>
                          <a:spcPts val="1900"/>
                        </a:lnSpc>
                      </a:pPr>
                      <a:r>
                        <a:rPr lang="ja-JP" sz="1600" kern="100" dirty="0">
                          <a:effectLst/>
                        </a:rPr>
                        <a:t>備</a:t>
                      </a:r>
                      <a:r>
                        <a:rPr lang="ja-JP" altLang="en-US" sz="1600" kern="100" dirty="0">
                          <a:effectLst/>
                        </a:rPr>
                        <a:t>　　</a:t>
                      </a:r>
                      <a:r>
                        <a:rPr lang="ja-JP" sz="1600" kern="100" dirty="0">
                          <a:effectLst/>
                        </a:rPr>
                        <a:t>考</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972018908"/>
                  </a:ext>
                </a:extLst>
              </a:tr>
              <a:tr h="0">
                <a:tc>
                  <a:txBody>
                    <a:bodyPr/>
                    <a:lstStyle/>
                    <a:p>
                      <a:pPr algn="ctr">
                        <a:lnSpc>
                          <a:spcPts val="1900"/>
                        </a:lnSpc>
                      </a:pPr>
                      <a:r>
                        <a:rPr lang="ja-JP" sz="1600" kern="100">
                          <a:effectLst/>
                        </a:rPr>
                        <a:t>全　　　国</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latinLnBrk="1">
                        <a:lnSpc>
                          <a:spcPts val="1900"/>
                        </a:lnSpc>
                      </a:pPr>
                      <a:r>
                        <a:rPr lang="en-US" sz="2000" kern="100" dirty="0">
                          <a:effectLst/>
                        </a:rPr>
                        <a:t>26,258</a:t>
                      </a:r>
                      <a:r>
                        <a:rPr lang="ja-JP" sz="2000" kern="100" dirty="0">
                          <a:effectLst/>
                        </a:rPr>
                        <a:t>　　</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lnSpc>
                          <a:spcPts val="1900"/>
                        </a:lnSpc>
                      </a:pPr>
                      <a:r>
                        <a:rPr lang="en-US" sz="1600" kern="100" dirty="0">
                          <a:effectLst/>
                        </a:rPr>
                        <a:t> </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895136614"/>
                  </a:ext>
                </a:extLst>
              </a:tr>
              <a:tr h="0">
                <a:tc>
                  <a:txBody>
                    <a:bodyPr/>
                    <a:lstStyle/>
                    <a:p>
                      <a:pPr algn="ctr">
                        <a:lnSpc>
                          <a:spcPts val="1900"/>
                        </a:lnSpc>
                      </a:pPr>
                      <a:r>
                        <a:rPr lang="ja-JP" sz="1600" kern="100">
                          <a:effectLst/>
                        </a:rPr>
                        <a:t>静　岡　県</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r" latinLnBrk="1">
                        <a:lnSpc>
                          <a:spcPts val="1900"/>
                        </a:lnSpc>
                      </a:pPr>
                      <a:r>
                        <a:rPr lang="ja-JP" sz="2000" kern="100" dirty="0">
                          <a:effectLst/>
                        </a:rPr>
                        <a:t>　</a:t>
                      </a:r>
                      <a:r>
                        <a:rPr lang="en-US" sz="2000" kern="100" dirty="0">
                          <a:effectLst/>
                        </a:rPr>
                        <a:t>236</a:t>
                      </a:r>
                      <a:r>
                        <a:rPr lang="ja-JP" sz="2000" kern="100" dirty="0">
                          <a:effectLst/>
                        </a:rPr>
                        <a:t>　　</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lnSpc>
                          <a:spcPts val="1900"/>
                        </a:lnSpc>
                      </a:pPr>
                      <a:r>
                        <a:rPr lang="en-US" sz="1600" kern="100" dirty="0">
                          <a:effectLst/>
                        </a:rPr>
                        <a:t> </a:t>
                      </a:r>
                      <a:r>
                        <a:rPr lang="ja-JP" altLang="en-US" sz="1600" kern="100" dirty="0">
                          <a:effectLst/>
                        </a:rPr>
                        <a:t>市０（</a:t>
                      </a:r>
                      <a:r>
                        <a:rPr lang="en-US" altLang="ja-JP" sz="1600" kern="100" dirty="0">
                          <a:effectLst/>
                        </a:rPr>
                        <a:t>H28</a:t>
                      </a:r>
                      <a:r>
                        <a:rPr lang="ja-JP" altLang="en-US" sz="1600" kern="100" dirty="0">
                          <a:effectLst/>
                        </a:rPr>
                        <a:t>まで３組織）</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824012696"/>
                  </a:ext>
                </a:extLst>
              </a:tr>
            </a:tbl>
          </a:graphicData>
        </a:graphic>
      </p:graphicFrame>
      <p:sp>
        <p:nvSpPr>
          <p:cNvPr id="17" name="角丸四角形 7">
            <a:extLst>
              <a:ext uri="{FF2B5EF4-FFF2-40B4-BE49-F238E27FC236}">
                <a16:creationId xmlns:a16="http://schemas.microsoft.com/office/drawing/2014/main" id="{D79F3ACB-0817-48F6-A8D2-97A391DEBBF6}"/>
              </a:ext>
            </a:extLst>
          </p:cNvPr>
          <p:cNvSpPr/>
          <p:nvPr/>
        </p:nvSpPr>
        <p:spPr>
          <a:xfrm>
            <a:off x="0" y="7160573"/>
            <a:ext cx="3429000" cy="351790"/>
          </a:xfrm>
          <a:prstGeom prst="roundRect">
            <a:avLst/>
          </a:prstGeom>
          <a:solidFill>
            <a:schemeClr val="accent4">
              <a:lumMod val="75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bg1"/>
                </a:solidFill>
                <a:latin typeface="HG丸ｺﾞｼｯｸM-PRO" panose="020F0600000000000000" pitchFamily="50" charset="-128"/>
                <a:ea typeface="HG丸ｺﾞｼｯｸM-PRO" panose="020F0600000000000000" pitchFamily="50" charset="-128"/>
              </a:rPr>
              <a:t>【</a:t>
            </a:r>
            <a:r>
              <a:rPr kumimoji="1" lang="ja-JP" altLang="en-US" sz="2000" dirty="0">
                <a:solidFill>
                  <a:schemeClr val="bg1"/>
                </a:solidFill>
                <a:latin typeface="HG丸ｺﾞｼｯｸM-PRO" panose="020F0600000000000000" pitchFamily="50" charset="-128"/>
                <a:ea typeface="HG丸ｺﾞｼｯｸM-PRO" panose="020F0600000000000000" pitchFamily="50" charset="-128"/>
              </a:rPr>
              <a:t>交付金活用のメリット</a:t>
            </a:r>
            <a:r>
              <a:rPr kumimoji="1" lang="en-US" altLang="ja-JP" sz="2000" dirty="0">
                <a:solidFill>
                  <a:schemeClr val="bg1"/>
                </a:solidFill>
                <a:latin typeface="HG丸ｺﾞｼｯｸM-PRO" panose="020F0600000000000000" pitchFamily="50" charset="-128"/>
                <a:ea typeface="HG丸ｺﾞｼｯｸM-PRO" panose="020F0600000000000000" pitchFamily="50" charset="-128"/>
              </a:rPr>
              <a:t>】</a:t>
            </a:r>
            <a:endParaRPr kumimoji="1" lang="ja-JP" altLang="en-US" sz="1100" dirty="0">
              <a:solidFill>
                <a:schemeClr val="bg1"/>
              </a:solidFill>
              <a:latin typeface="HG丸ｺﾞｼｯｸM-PRO" panose="020F0600000000000000" pitchFamily="50" charset="-128"/>
              <a:ea typeface="HG丸ｺﾞｼｯｸM-PRO" panose="020F0600000000000000" pitchFamily="50" charset="-128"/>
            </a:endParaRPr>
          </a:p>
        </p:txBody>
      </p:sp>
      <p:sp>
        <p:nvSpPr>
          <p:cNvPr id="22" name="テキスト ボックス 21">
            <a:extLst>
              <a:ext uri="{FF2B5EF4-FFF2-40B4-BE49-F238E27FC236}">
                <a16:creationId xmlns:a16="http://schemas.microsoft.com/office/drawing/2014/main" id="{72D02EFF-2260-4182-A5E3-3B16EB3DBF53}"/>
              </a:ext>
            </a:extLst>
          </p:cNvPr>
          <p:cNvSpPr txBox="1"/>
          <p:nvPr/>
        </p:nvSpPr>
        <p:spPr>
          <a:xfrm>
            <a:off x="-15559" y="7536473"/>
            <a:ext cx="6858000" cy="1077218"/>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kumimoji="1" lang="ja-JP" altLang="en-US" sz="1600" dirty="0"/>
              <a:t>・地域が行う草刈りや泥上げなどの活動に必要な資機材等消耗品や作業</a:t>
            </a:r>
            <a:endParaRPr kumimoji="1" lang="en-US" altLang="ja-JP" sz="1600" dirty="0"/>
          </a:p>
          <a:p>
            <a:r>
              <a:rPr kumimoji="1" lang="ja-JP" altLang="en-US" sz="1600" dirty="0"/>
              <a:t>　労務に必要な経費に充当できます。（自治会や他組織の経費削減）</a:t>
            </a:r>
          </a:p>
          <a:p>
            <a:r>
              <a:rPr kumimoji="1" lang="ja-JP" altLang="en-US" sz="1600" dirty="0"/>
              <a:t>・施設の点検や補修等の施設の維持管理にかかる経費に充当できます。</a:t>
            </a:r>
            <a:endParaRPr kumimoji="1" lang="en-US" altLang="ja-JP" sz="1600" dirty="0"/>
          </a:p>
          <a:p>
            <a:r>
              <a:rPr kumimoji="1" lang="ja-JP" altLang="en-US" sz="1600" dirty="0"/>
              <a:t>　（用水組合や部農会の経費削減）</a:t>
            </a:r>
          </a:p>
        </p:txBody>
      </p:sp>
      <p:sp>
        <p:nvSpPr>
          <p:cNvPr id="23" name="角丸四角形 7">
            <a:extLst>
              <a:ext uri="{FF2B5EF4-FFF2-40B4-BE49-F238E27FC236}">
                <a16:creationId xmlns:a16="http://schemas.microsoft.com/office/drawing/2014/main" id="{1C95A9F9-6CC9-4236-8318-7966951A3144}"/>
              </a:ext>
            </a:extLst>
          </p:cNvPr>
          <p:cNvSpPr/>
          <p:nvPr/>
        </p:nvSpPr>
        <p:spPr>
          <a:xfrm>
            <a:off x="-15559" y="8658727"/>
            <a:ext cx="3444559" cy="351790"/>
          </a:xfrm>
          <a:prstGeom prst="roundRect">
            <a:avLst/>
          </a:prstGeom>
          <a:solidFill>
            <a:schemeClr val="accent4">
              <a:lumMod val="75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bg1"/>
                </a:solidFill>
                <a:latin typeface="HG丸ｺﾞｼｯｸM-PRO" panose="020F0600000000000000" pitchFamily="50" charset="-128"/>
                <a:ea typeface="HG丸ｺﾞｼｯｸM-PRO" panose="020F0600000000000000" pitchFamily="50" charset="-128"/>
              </a:rPr>
              <a:t>【</a:t>
            </a:r>
            <a:r>
              <a:rPr kumimoji="1" lang="ja-JP" altLang="en-US" sz="2000" dirty="0">
                <a:solidFill>
                  <a:schemeClr val="bg1"/>
                </a:solidFill>
                <a:latin typeface="HG丸ｺﾞｼｯｸM-PRO" panose="020F0600000000000000" pitchFamily="50" charset="-128"/>
                <a:ea typeface="HG丸ｺﾞｼｯｸM-PRO" panose="020F0600000000000000" pitchFamily="50" charset="-128"/>
              </a:rPr>
              <a:t>交付金活用の要件</a:t>
            </a:r>
            <a:r>
              <a:rPr kumimoji="1" lang="en-US" altLang="ja-JP" sz="2000" dirty="0">
                <a:solidFill>
                  <a:schemeClr val="bg1"/>
                </a:solidFill>
                <a:latin typeface="HG丸ｺﾞｼｯｸM-PRO" panose="020F0600000000000000" pitchFamily="50" charset="-128"/>
                <a:ea typeface="HG丸ｺﾞｼｯｸM-PRO" panose="020F0600000000000000" pitchFamily="50" charset="-128"/>
              </a:rPr>
              <a:t>】</a:t>
            </a:r>
            <a:endParaRPr kumimoji="1" lang="ja-JP" altLang="en-US" sz="1100" dirty="0">
              <a:solidFill>
                <a:schemeClr val="bg1"/>
              </a:solidFill>
              <a:latin typeface="HG丸ｺﾞｼｯｸM-PRO" panose="020F0600000000000000" pitchFamily="50" charset="-128"/>
              <a:ea typeface="HG丸ｺﾞｼｯｸM-PRO" panose="020F0600000000000000" pitchFamily="50" charset="-128"/>
            </a:endParaRPr>
          </a:p>
        </p:txBody>
      </p:sp>
      <p:sp>
        <p:nvSpPr>
          <p:cNvPr id="24" name="テキスト ボックス 23">
            <a:extLst>
              <a:ext uri="{FF2B5EF4-FFF2-40B4-BE49-F238E27FC236}">
                <a16:creationId xmlns:a16="http://schemas.microsoft.com/office/drawing/2014/main" id="{57E5E463-11B8-4A9B-8CD3-4774FDF2D051}"/>
              </a:ext>
            </a:extLst>
          </p:cNvPr>
          <p:cNvSpPr txBox="1"/>
          <p:nvPr/>
        </p:nvSpPr>
        <p:spPr>
          <a:xfrm>
            <a:off x="-15559" y="9063440"/>
            <a:ext cx="6858000" cy="83099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kumimoji="1" lang="ja-JP" altLang="en-US" sz="1600" dirty="0"/>
              <a:t>・草刈りや泥上げ、施設の修繕など従来活動の継続の一方で、国庫補助</a:t>
            </a:r>
            <a:endParaRPr kumimoji="1" lang="en-US" altLang="ja-JP" sz="1600" dirty="0"/>
          </a:p>
          <a:p>
            <a:r>
              <a:rPr kumimoji="1" lang="ja-JP" altLang="en-US" sz="1600" dirty="0"/>
              <a:t>　事業を活用することから、活動計画、記録（写真）や金銭収支簿（領</a:t>
            </a:r>
            <a:endParaRPr kumimoji="1" lang="en-US" altLang="ja-JP" sz="1600" dirty="0"/>
          </a:p>
          <a:p>
            <a:r>
              <a:rPr kumimoji="1" lang="ja-JP" altLang="en-US" sz="1600" dirty="0"/>
              <a:t>　収書等）等の作成や保管が要件とされます。</a:t>
            </a:r>
          </a:p>
        </p:txBody>
      </p:sp>
    </p:spTree>
    <p:extLst>
      <p:ext uri="{BB962C8B-B14F-4D97-AF65-F5344CB8AC3E}">
        <p14:creationId xmlns:p14="http://schemas.microsoft.com/office/powerpoint/2010/main" val="3678797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カギ線コネクタ 30"/>
          <p:cNvCxnSpPr/>
          <p:nvPr/>
        </p:nvCxnSpPr>
        <p:spPr>
          <a:xfrm rot="16200000" flipH="1">
            <a:off x="204547" y="5323295"/>
            <a:ext cx="1066642" cy="207263"/>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角丸四角形 10"/>
          <p:cNvSpPr/>
          <p:nvPr/>
        </p:nvSpPr>
        <p:spPr>
          <a:xfrm>
            <a:off x="751684" y="4556550"/>
            <a:ext cx="5935232" cy="5270937"/>
          </a:xfrm>
          <a:prstGeom prst="roundRect">
            <a:avLst>
              <a:gd name="adj" fmla="val 3274"/>
            </a:avLst>
          </a:prstGeom>
          <a:solidFill>
            <a:srgbClr val="E5F5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a:off x="99228" y="804128"/>
            <a:ext cx="6477000" cy="717829"/>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7105026" y="2479169"/>
            <a:ext cx="5499100" cy="2031325"/>
          </a:xfrm>
          <a:prstGeom prst="rect">
            <a:avLst/>
          </a:prstGeom>
          <a:noFill/>
        </p:spPr>
        <p:txBody>
          <a:bodyPr wrap="square" rtlCol="0">
            <a:spAutoFit/>
          </a:bodyPr>
          <a:lstStyle/>
          <a:p>
            <a:r>
              <a:rPr kumimoji="1" lang="ja-JP" altLang="en-US" b="1" dirty="0">
                <a:latin typeface="HG丸ｺﾞｼｯｸM-PRO" panose="020F0600000000000000" pitchFamily="50" charset="-128"/>
                <a:ea typeface="HG丸ｺﾞｼｯｸM-PRO" panose="020F0600000000000000" pitchFamily="50" charset="-128"/>
              </a:rPr>
              <a:t>多面的機能を支える</a:t>
            </a:r>
            <a:r>
              <a:rPr kumimoji="1" lang="ja-JP" altLang="en-US" b="1" u="sng" dirty="0">
                <a:latin typeface="HG丸ｺﾞｼｯｸM-PRO" panose="020F0600000000000000" pitchFamily="50" charset="-128"/>
                <a:ea typeface="HG丸ｺﾞｼｯｸM-PRO" panose="020F0600000000000000" pitchFamily="50" charset="-128"/>
              </a:rPr>
              <a:t>共同活動を支援</a:t>
            </a:r>
            <a:r>
              <a:rPr kumimoji="1" lang="ja-JP" altLang="en-US" b="1" dirty="0">
                <a:latin typeface="HG丸ｺﾞｼｯｸM-PRO" panose="020F0600000000000000" pitchFamily="50" charset="-128"/>
                <a:ea typeface="HG丸ｺﾞｼｯｸM-PRO" panose="020F0600000000000000" pitchFamily="50" charset="-128"/>
              </a:rPr>
              <a:t>します。</a:t>
            </a:r>
            <a:endParaRPr kumimoji="1" lang="en-US" altLang="ja-JP" b="1" dirty="0">
              <a:latin typeface="HG丸ｺﾞｼｯｸM-PRO" panose="020F0600000000000000" pitchFamily="50" charset="-128"/>
              <a:ea typeface="HG丸ｺﾞｼｯｸM-PRO" panose="020F0600000000000000" pitchFamily="50" charset="-128"/>
            </a:endParaRPr>
          </a:p>
          <a:p>
            <a:r>
              <a:rPr kumimoji="1" lang="en-US" altLang="ja-JP" dirty="0">
                <a:latin typeface="HG丸ｺﾞｼｯｸM-PRO" panose="020F0600000000000000" pitchFamily="50" charset="-128"/>
                <a:ea typeface="HG丸ｺﾞｼｯｸM-PRO" panose="020F0600000000000000" pitchFamily="50" charset="-128"/>
              </a:rPr>
              <a:t>※</a:t>
            </a:r>
            <a:r>
              <a:rPr kumimoji="1" lang="ja-JP" altLang="en-US" dirty="0">
                <a:latin typeface="HG丸ｺﾞｼｯｸM-PRO" panose="020F0600000000000000" pitchFamily="50" charset="-128"/>
                <a:ea typeface="HG丸ｺﾞｼｯｸM-PRO" panose="020F0600000000000000" pitchFamily="50" charset="-128"/>
              </a:rPr>
              <a:t>担い手に集中する水路・農道等の管理を地域で支え、農地集積を後押しします。</a:t>
            </a:r>
            <a:endParaRPr kumimoji="1"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・農地法面の草刈り、水路の泥上げ、農道の路面維持等の基礎的保全活動</a:t>
            </a:r>
            <a:endParaRPr kumimoji="1"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・農村の構造変化に対応した体制の拡充・強化、保全管理構想の作成等</a:t>
            </a:r>
          </a:p>
        </p:txBody>
      </p:sp>
      <p:sp>
        <p:nvSpPr>
          <p:cNvPr id="6" name="テキスト ボックス 5"/>
          <p:cNvSpPr txBox="1"/>
          <p:nvPr/>
        </p:nvSpPr>
        <p:spPr>
          <a:xfrm>
            <a:off x="7054850" y="895087"/>
            <a:ext cx="5499100" cy="1477328"/>
          </a:xfrm>
          <a:prstGeom prst="rect">
            <a:avLst/>
          </a:prstGeom>
          <a:noFill/>
        </p:spPr>
        <p:txBody>
          <a:bodyPr wrap="square" rtlCol="0">
            <a:spAutoFit/>
          </a:bodyPr>
          <a:lstStyle/>
          <a:p>
            <a:r>
              <a:rPr kumimoji="1" lang="ja-JP" altLang="en-US" b="1" dirty="0">
                <a:latin typeface="HG丸ｺﾞｼｯｸM-PRO" panose="020F0600000000000000" pitchFamily="50" charset="-128"/>
                <a:ea typeface="HG丸ｺﾞｼｯｸM-PRO" panose="020F0600000000000000" pitchFamily="50" charset="-128"/>
              </a:rPr>
              <a:t>地域資源（農地、水路、農道等）の質的向上を図る</a:t>
            </a:r>
            <a:r>
              <a:rPr kumimoji="1" lang="ja-JP" altLang="en-US" b="1" u="sng" dirty="0">
                <a:latin typeface="HG丸ｺﾞｼｯｸM-PRO" panose="020F0600000000000000" pitchFamily="50" charset="-128"/>
                <a:ea typeface="HG丸ｺﾞｼｯｸM-PRO" panose="020F0600000000000000" pitchFamily="50" charset="-128"/>
              </a:rPr>
              <a:t>共同活動を支援</a:t>
            </a:r>
            <a:r>
              <a:rPr kumimoji="1" lang="ja-JP" altLang="en-US" b="1" dirty="0">
                <a:latin typeface="HG丸ｺﾞｼｯｸM-PRO" panose="020F0600000000000000" pitchFamily="50" charset="-128"/>
                <a:ea typeface="HG丸ｺﾞｼｯｸM-PRO" panose="020F0600000000000000" pitchFamily="50" charset="-128"/>
              </a:rPr>
              <a:t>します。</a:t>
            </a:r>
            <a:endParaRPr kumimoji="1" lang="en-US" altLang="ja-JP" b="1"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・水路、農道、ため池の軽微な補修</a:t>
            </a:r>
            <a:endParaRPr kumimoji="1"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・外来種の駆除、ビオトープづくり・施設の長寿命化のための活動等</a:t>
            </a:r>
          </a:p>
        </p:txBody>
      </p:sp>
      <p:sp>
        <p:nvSpPr>
          <p:cNvPr id="8" name="角丸四角形 7"/>
          <p:cNvSpPr/>
          <p:nvPr/>
        </p:nvSpPr>
        <p:spPr>
          <a:xfrm>
            <a:off x="63024" y="264647"/>
            <a:ext cx="2649696" cy="351790"/>
          </a:xfrm>
          <a:prstGeom prst="roundRect">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HG丸ｺﾞｼｯｸM-PRO" panose="020F0600000000000000" pitchFamily="50" charset="-128"/>
                <a:ea typeface="HG丸ｺﾞｼｯｸM-PRO" panose="020F0600000000000000" pitchFamily="50" charset="-128"/>
              </a:rPr>
              <a:t>１．交付金の構成</a:t>
            </a:r>
          </a:p>
        </p:txBody>
      </p:sp>
      <p:sp>
        <p:nvSpPr>
          <p:cNvPr id="4" name="テキスト ボックス 3"/>
          <p:cNvSpPr txBox="1"/>
          <p:nvPr/>
        </p:nvSpPr>
        <p:spPr>
          <a:xfrm>
            <a:off x="85300" y="846155"/>
            <a:ext cx="6601615" cy="646331"/>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　多面的機能支払交付金は、以下に示す</a:t>
            </a:r>
            <a:r>
              <a:rPr kumimoji="1" lang="ja-JP" altLang="en-US" u="sng" dirty="0">
                <a:latin typeface="HGPｺﾞｼｯｸE" panose="020B0900000000000000" pitchFamily="50" charset="-128"/>
                <a:ea typeface="HGPｺﾞｼｯｸE" panose="020B0900000000000000" pitchFamily="50" charset="-128"/>
              </a:rPr>
              <a:t>（１）</a:t>
            </a:r>
            <a:r>
              <a:rPr kumimoji="1" lang="ja-JP" altLang="en-US" b="1" u="sng" dirty="0">
                <a:latin typeface="HGPｺﾞｼｯｸE" panose="020B0900000000000000" pitchFamily="50" charset="-128"/>
                <a:ea typeface="HGPｺﾞｼｯｸE" panose="020B0900000000000000" pitchFamily="50" charset="-128"/>
              </a:rPr>
              <a:t>農地維持支払交付金</a:t>
            </a:r>
            <a:r>
              <a:rPr kumimoji="1" lang="ja-JP" altLang="en-US" dirty="0">
                <a:latin typeface="HG丸ｺﾞｼｯｸM-PRO" panose="020F0600000000000000" pitchFamily="50" charset="-128"/>
                <a:ea typeface="HG丸ｺﾞｼｯｸM-PRO" panose="020F0600000000000000" pitchFamily="50" charset="-128"/>
              </a:rPr>
              <a:t>と</a:t>
            </a:r>
            <a:r>
              <a:rPr kumimoji="1" lang="ja-JP" altLang="en-US" u="sng" dirty="0">
                <a:latin typeface="HGPｺﾞｼｯｸE" panose="020B0900000000000000" pitchFamily="50" charset="-128"/>
                <a:ea typeface="HGPｺﾞｼｯｸE" panose="020B0900000000000000" pitchFamily="50" charset="-128"/>
              </a:rPr>
              <a:t>（２）</a:t>
            </a:r>
            <a:r>
              <a:rPr kumimoji="1" lang="ja-JP" altLang="en-US" b="1" u="sng" dirty="0">
                <a:latin typeface="HGPｺﾞｼｯｸE" panose="020B0900000000000000" pitchFamily="50" charset="-128"/>
                <a:ea typeface="HGPｺﾞｼｯｸE" panose="020B0900000000000000" pitchFamily="50" charset="-128"/>
              </a:rPr>
              <a:t>資源向上支払交付金</a:t>
            </a:r>
            <a:r>
              <a:rPr kumimoji="1" lang="ja-JP" altLang="en-US" dirty="0">
                <a:latin typeface="HG丸ｺﾞｼｯｸM-PRO" panose="020F0600000000000000" pitchFamily="50" charset="-128"/>
                <a:ea typeface="HG丸ｺﾞｼｯｸM-PRO" panose="020F0600000000000000" pitchFamily="50" charset="-128"/>
              </a:rPr>
              <a:t>から構成されます。</a:t>
            </a:r>
          </a:p>
        </p:txBody>
      </p:sp>
      <p:sp>
        <p:nvSpPr>
          <p:cNvPr id="12" name="角丸四角形 11"/>
          <p:cNvSpPr/>
          <p:nvPr/>
        </p:nvSpPr>
        <p:spPr>
          <a:xfrm>
            <a:off x="751684" y="1672215"/>
            <a:ext cx="5935232" cy="2831749"/>
          </a:xfrm>
          <a:prstGeom prst="roundRect">
            <a:avLst>
              <a:gd name="adj" fmla="val 4365"/>
            </a:avLst>
          </a:prstGeom>
          <a:solidFill>
            <a:srgbClr val="FFCCFF">
              <a:alpha val="8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cxnSp>
        <p:nvCxnSpPr>
          <p:cNvPr id="13" name="カギ線コネクタ 12"/>
          <p:cNvCxnSpPr>
            <a:stCxn id="23" idx="1"/>
          </p:cNvCxnSpPr>
          <p:nvPr/>
        </p:nvCxnSpPr>
        <p:spPr>
          <a:xfrm rot="10800000">
            <a:off x="1028283" y="5093216"/>
            <a:ext cx="276165" cy="3881327"/>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カギ線コネクタ 13"/>
          <p:cNvCxnSpPr>
            <a:endCxn id="24" idx="1"/>
          </p:cNvCxnSpPr>
          <p:nvPr/>
        </p:nvCxnSpPr>
        <p:spPr>
          <a:xfrm>
            <a:off x="1092676" y="5315764"/>
            <a:ext cx="211772" cy="6111"/>
          </a:xfrm>
          <a:prstGeom prst="bentConnector3">
            <a:avLst>
              <a:gd name="adj1" fmla="val -22977"/>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角丸四角形 17"/>
          <p:cNvSpPr/>
          <p:nvPr/>
        </p:nvSpPr>
        <p:spPr>
          <a:xfrm>
            <a:off x="894163" y="1822650"/>
            <a:ext cx="2452536" cy="375627"/>
          </a:xfrm>
          <a:prstGeom prst="roundRect">
            <a:avLst/>
          </a:prstGeom>
          <a:noFill/>
          <a:ln w="19050" cap="sq"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丸ｺﾞｼｯｸM-PRO" panose="020F0600000000000000" pitchFamily="50" charset="-128"/>
                <a:ea typeface="HG丸ｺﾞｼｯｸM-PRO" panose="020F0600000000000000" pitchFamily="50" charset="-128"/>
              </a:rPr>
              <a:t>（１）農地維持支払交付金</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19" name="角丸四角形 18"/>
          <p:cNvSpPr/>
          <p:nvPr/>
        </p:nvSpPr>
        <p:spPr>
          <a:xfrm>
            <a:off x="1329004" y="2259911"/>
            <a:ext cx="4913038" cy="442404"/>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2875" indent="-142875"/>
            <a:r>
              <a:rPr lang="ja-JP" altLang="en-US" sz="1200" dirty="0">
                <a:solidFill>
                  <a:schemeClr val="tx1"/>
                </a:solidFill>
                <a:latin typeface="HG丸ｺﾞｼｯｸM-PRO" panose="020F0600000000000000" pitchFamily="50" charset="-128"/>
                <a:ea typeface="HG丸ｺﾞｼｯｸM-PRO" panose="020F0600000000000000" pitchFamily="50" charset="-128"/>
              </a:rPr>
              <a:t>①地域資源の基礎的な保全活動</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42875" indent="-142875"/>
            <a:r>
              <a:rPr lang="ja-JP" altLang="en-US" sz="1200" dirty="0">
                <a:solidFill>
                  <a:schemeClr val="tx1"/>
                </a:solidFill>
                <a:latin typeface="HG丸ｺﾞｼｯｸM-PRO" panose="020F0600000000000000" pitchFamily="50" charset="-128"/>
                <a:ea typeface="HG丸ｺﾞｼｯｸM-PRO" panose="020F0600000000000000" pitchFamily="50" charset="-128"/>
              </a:rPr>
              <a:t>（水路の草刈り・泥上げ、農道の路面維持など）</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20" name="カギ線コネクタ 19"/>
          <p:cNvCxnSpPr>
            <a:stCxn id="19" idx="1"/>
          </p:cNvCxnSpPr>
          <p:nvPr/>
        </p:nvCxnSpPr>
        <p:spPr>
          <a:xfrm rot="10800000">
            <a:off x="1077426" y="2221869"/>
            <a:ext cx="251579" cy="259244"/>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角丸四角形 20"/>
          <p:cNvSpPr/>
          <p:nvPr/>
        </p:nvSpPr>
        <p:spPr>
          <a:xfrm>
            <a:off x="950050" y="4693996"/>
            <a:ext cx="2452536" cy="399217"/>
          </a:xfrm>
          <a:prstGeom prst="roundRect">
            <a:avLst/>
          </a:prstGeom>
          <a:noFill/>
          <a:ln w="158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丸ｺﾞｼｯｸM-PRO" panose="020F0600000000000000" pitchFamily="50" charset="-128"/>
                <a:ea typeface="HG丸ｺﾞｼｯｸM-PRO" panose="020F0600000000000000" pitchFamily="50" charset="-128"/>
              </a:rPr>
              <a:t>（２）資源向上支払交付金</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2" name="角丸四角形 21"/>
          <p:cNvSpPr/>
          <p:nvPr/>
        </p:nvSpPr>
        <p:spPr>
          <a:xfrm>
            <a:off x="1529353" y="5538312"/>
            <a:ext cx="4688134" cy="2639710"/>
          </a:xfrm>
          <a:prstGeom prst="roundRect">
            <a:avLst>
              <a:gd name="adj" fmla="val 763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2875" indent="-142875"/>
            <a:r>
              <a:rPr lang="ja-JP" altLang="en-US" sz="1200" dirty="0">
                <a:solidFill>
                  <a:schemeClr val="tx1"/>
                </a:solidFill>
                <a:latin typeface="HG丸ｺﾞｼｯｸM-PRO" panose="020F0600000000000000" pitchFamily="50" charset="-128"/>
                <a:ea typeface="HG丸ｺﾞｼｯｸM-PRO" panose="020F0600000000000000" pitchFamily="50" charset="-128"/>
              </a:rPr>
              <a:t>①施設の軽微な補修</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42875" indent="-142875"/>
            <a:r>
              <a:rPr lang="ja-JP" altLang="en-US" sz="1200" dirty="0">
                <a:solidFill>
                  <a:schemeClr val="tx1"/>
                </a:solidFill>
                <a:latin typeface="HG丸ｺﾞｼｯｸM-PRO" panose="020F0600000000000000" pitchFamily="50" charset="-128"/>
                <a:ea typeface="HG丸ｺﾞｼｯｸM-PRO" panose="020F0600000000000000" pitchFamily="50" charset="-128"/>
              </a:rPr>
              <a:t>（水路、農道、ため池の</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42875" indent="-142875"/>
            <a:r>
              <a:rPr lang="ja-JP" altLang="en-US" sz="1200" dirty="0">
                <a:solidFill>
                  <a:schemeClr val="tx1"/>
                </a:solidFill>
                <a:latin typeface="HG丸ｺﾞｼｯｸM-PRO" panose="020F0600000000000000" pitchFamily="50" charset="-128"/>
                <a:ea typeface="HG丸ｺﾞｼｯｸM-PRO" panose="020F0600000000000000" pitchFamily="50" charset="-128"/>
              </a:rPr>
              <a:t>   軽微な補修など）</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42875" indent="-142875"/>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42875" indent="-142875"/>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42875" lvl="0" indent="-142875"/>
            <a:r>
              <a:rPr lang="ja-JP" altLang="en-US" sz="1200" dirty="0">
                <a:solidFill>
                  <a:schemeClr val="tx1"/>
                </a:solidFill>
                <a:latin typeface="HG丸ｺﾞｼｯｸM-PRO" panose="020F0600000000000000" pitchFamily="50" charset="-128"/>
                <a:ea typeface="HG丸ｺﾞｼｯｸM-PRO" panose="020F0600000000000000" pitchFamily="50" charset="-128"/>
              </a:rPr>
              <a:t>②農村環境保全活動</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42875" lvl="0" indent="-142875"/>
            <a:r>
              <a:rPr lang="ja-JP" altLang="en-US" sz="1200" dirty="0">
                <a:solidFill>
                  <a:schemeClr val="tx1"/>
                </a:solidFill>
                <a:latin typeface="HG丸ｺﾞｼｯｸM-PRO" panose="020F0600000000000000" pitchFamily="50" charset="-128"/>
                <a:ea typeface="HG丸ｺﾞｼｯｸM-PRO" panose="020F0600000000000000" pitchFamily="50" charset="-128"/>
              </a:rPr>
              <a:t>（水質調査、</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42875" lvl="0" indent="-142875"/>
            <a:r>
              <a:rPr lang="ja-JP" altLang="en-US" sz="1200" dirty="0">
                <a:solidFill>
                  <a:schemeClr val="tx1"/>
                </a:solidFill>
                <a:latin typeface="HG丸ｺﾞｼｯｸM-PRO" panose="020F0600000000000000" pitchFamily="50" charset="-128"/>
                <a:ea typeface="HG丸ｺﾞｼｯｸM-PRO" panose="020F0600000000000000" pitchFamily="50" charset="-128"/>
              </a:rPr>
              <a:t>   外来種の駆除など）</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42875" lvl="0" indent="-142875"/>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42875" lvl="0" indent="-142875"/>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42875" lvl="0" indent="-142875"/>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42875" indent="-142875"/>
            <a:r>
              <a:rPr lang="ja-JP" altLang="en-US" sz="1200" dirty="0">
                <a:solidFill>
                  <a:schemeClr val="tx1"/>
                </a:solidFill>
                <a:latin typeface="HG丸ｺﾞｼｯｸM-PRO" panose="020F0600000000000000" pitchFamily="50" charset="-128"/>
                <a:ea typeface="HG丸ｺﾞｼｯｸM-PRO" panose="020F0600000000000000" pitchFamily="50" charset="-128"/>
              </a:rPr>
              <a:t>③多面的機能の増進を図る活動</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42875" indent="-142875"/>
            <a:r>
              <a:rPr lang="ja-JP" altLang="en-US" sz="1200" dirty="0">
                <a:solidFill>
                  <a:schemeClr val="tx1"/>
                </a:solidFill>
                <a:latin typeface="HG丸ｺﾞｼｯｸM-PRO" panose="020F0600000000000000" pitchFamily="50" charset="-128"/>
                <a:ea typeface="HG丸ｺﾞｼｯｸM-PRO" panose="020F0600000000000000" pitchFamily="50" charset="-128"/>
              </a:rPr>
              <a:t>（防災・減災力の強化、遊休農地の有効活用など）</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6" name="角丸四角形 25"/>
          <p:cNvSpPr/>
          <p:nvPr/>
        </p:nvSpPr>
        <p:spPr>
          <a:xfrm>
            <a:off x="109314" y="3702912"/>
            <a:ext cx="416372" cy="2432184"/>
          </a:xfrm>
          <a:prstGeom prst="roundRect">
            <a:avLst/>
          </a:prstGeom>
          <a:solidFill>
            <a:srgbClr val="CCFF99"/>
          </a:solidFill>
          <a:ln>
            <a:solidFill>
              <a:srgbClr val="CC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HG丸ｺﾞｼｯｸM-PRO" panose="020F0600000000000000" pitchFamily="50" charset="-128"/>
                <a:ea typeface="HG丸ｺﾞｼｯｸM-PRO" panose="020F0600000000000000" pitchFamily="50" charset="-128"/>
              </a:rPr>
              <a:t>多面的機能</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400" dirty="0">
                <a:solidFill>
                  <a:schemeClr val="tx1"/>
                </a:solidFill>
                <a:latin typeface="HG丸ｺﾞｼｯｸM-PRO" panose="020F0600000000000000" pitchFamily="50" charset="-128"/>
                <a:ea typeface="HG丸ｺﾞｼｯｸM-PRO" panose="020F0600000000000000" pitchFamily="50" charset="-128"/>
              </a:rPr>
              <a:t>支払交付金</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7" name="角丸四角形 26"/>
          <p:cNvSpPr/>
          <p:nvPr/>
        </p:nvSpPr>
        <p:spPr>
          <a:xfrm>
            <a:off x="1329003" y="3838191"/>
            <a:ext cx="4913039" cy="42190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2875" indent="-142875"/>
            <a:r>
              <a:rPr lang="ja-JP" altLang="en-US" sz="1200" dirty="0">
                <a:solidFill>
                  <a:schemeClr val="tx1"/>
                </a:solidFill>
                <a:latin typeface="HG丸ｺﾞｼｯｸM-PRO" panose="020F0600000000000000" pitchFamily="50" charset="-128"/>
                <a:ea typeface="HG丸ｺﾞｼｯｸM-PRO" panose="020F0600000000000000" pitchFamily="50" charset="-128"/>
              </a:rPr>
              <a:t>②地域資源の適切な保全管理のための推進活動</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42875" indent="-142875"/>
            <a:r>
              <a:rPr lang="ja-JP" altLang="en-US" sz="1200" dirty="0">
                <a:solidFill>
                  <a:schemeClr val="tx1"/>
                </a:solidFill>
                <a:latin typeface="HG丸ｺﾞｼｯｸM-PRO" panose="020F0600000000000000" pitchFamily="50" charset="-128"/>
                <a:ea typeface="HG丸ｺﾞｼｯｸM-PRO" panose="020F0600000000000000" pitchFamily="50" charset="-128"/>
              </a:rPr>
              <a:t>（活動組織の体制の強化、保全管理構想の作成など）</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28" name="カギ線コネクタ 27"/>
          <p:cNvCxnSpPr>
            <a:stCxn id="27" idx="1"/>
          </p:cNvCxnSpPr>
          <p:nvPr/>
        </p:nvCxnSpPr>
        <p:spPr>
          <a:xfrm rot="10800000">
            <a:off x="1078301" y="2418354"/>
            <a:ext cx="250702" cy="1630790"/>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カギ線コネクタ 28"/>
          <p:cNvCxnSpPr>
            <a:cxnSpLocks/>
            <a:stCxn id="26" idx="3"/>
            <a:endCxn id="12" idx="1"/>
          </p:cNvCxnSpPr>
          <p:nvPr/>
        </p:nvCxnSpPr>
        <p:spPr>
          <a:xfrm flipV="1">
            <a:off x="525686" y="3088090"/>
            <a:ext cx="225998" cy="1830914"/>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51" name="図 50"/>
          <p:cNvPicPr>
            <a:picLocks noChangeAspect="1"/>
          </p:cNvPicPr>
          <p:nvPr/>
        </p:nvPicPr>
        <p:blipFill rotWithShape="1">
          <a:blip r:embed="rId3">
            <a:extLst>
              <a:ext uri="{28A0092B-C50C-407E-A947-70E740481C1C}">
                <a14:useLocalDpi xmlns:a14="http://schemas.microsoft.com/office/drawing/2010/main" val="0"/>
              </a:ext>
            </a:extLst>
          </a:blip>
          <a:srcRect b="50159"/>
          <a:stretch/>
        </p:blipFill>
        <p:spPr>
          <a:xfrm>
            <a:off x="1528149" y="2731615"/>
            <a:ext cx="3028089" cy="1062730"/>
          </a:xfrm>
          <a:prstGeom prst="rect">
            <a:avLst/>
          </a:prstGeom>
        </p:spPr>
      </p:pic>
      <p:pic>
        <p:nvPicPr>
          <p:cNvPr id="52" name="図 51"/>
          <p:cNvPicPr>
            <a:picLocks noChangeAspect="1"/>
          </p:cNvPicPr>
          <p:nvPr/>
        </p:nvPicPr>
        <p:blipFill rotWithShape="1">
          <a:blip r:embed="rId3">
            <a:extLst>
              <a:ext uri="{28A0092B-C50C-407E-A947-70E740481C1C}">
                <a14:useLocalDpi xmlns:a14="http://schemas.microsoft.com/office/drawing/2010/main" val="0"/>
              </a:ext>
            </a:extLst>
          </a:blip>
          <a:srcRect l="-411" t="50874" r="53082" b="1860"/>
          <a:stretch/>
        </p:blipFill>
        <p:spPr>
          <a:xfrm>
            <a:off x="4591413" y="2733032"/>
            <a:ext cx="1509260" cy="1061313"/>
          </a:xfrm>
          <a:prstGeom prst="rect">
            <a:avLst/>
          </a:prstGeom>
        </p:spPr>
      </p:pic>
      <p:pic>
        <p:nvPicPr>
          <p:cNvPr id="65" name="図 6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08100" y="5570141"/>
            <a:ext cx="2716602" cy="1075500"/>
          </a:xfrm>
          <a:prstGeom prst="rect">
            <a:avLst/>
          </a:prstGeom>
        </p:spPr>
      </p:pic>
      <p:grpSp>
        <p:nvGrpSpPr>
          <p:cNvPr id="71" name="グループ化 70"/>
          <p:cNvGrpSpPr/>
          <p:nvPr/>
        </p:nvGrpSpPr>
        <p:grpSpPr>
          <a:xfrm>
            <a:off x="1304447" y="8212806"/>
            <a:ext cx="4913039" cy="1523471"/>
            <a:chOff x="-2628833" y="2629675"/>
            <a:chExt cx="4913039" cy="1523471"/>
          </a:xfrm>
        </p:grpSpPr>
        <p:sp>
          <p:nvSpPr>
            <p:cNvPr id="23" name="角丸四角形 22"/>
            <p:cNvSpPr/>
            <p:nvPr/>
          </p:nvSpPr>
          <p:spPr>
            <a:xfrm>
              <a:off x="-2628833" y="2629675"/>
              <a:ext cx="4913039" cy="1523471"/>
            </a:xfrm>
            <a:prstGeom prst="roundRect">
              <a:avLst>
                <a:gd name="adj" fmla="val 12440"/>
              </a:avLst>
            </a:prstGeom>
            <a:solidFill>
              <a:srgbClr val="DDFFD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2875" indent="-142875">
                <a:defRPr/>
              </a:pPr>
              <a:r>
                <a:rPr lang="ja-JP" altLang="en-US" sz="1400" dirty="0">
                  <a:solidFill>
                    <a:schemeClr val="tx1"/>
                  </a:solidFill>
                  <a:latin typeface="HG丸ｺﾞｼｯｸM-PRO" panose="020F0600000000000000" pitchFamily="50" charset="-128"/>
                  <a:ea typeface="HG丸ｺﾞｼｯｸM-PRO" panose="020F0600000000000000" pitchFamily="50" charset="-128"/>
                </a:rPr>
                <a:t>２）施設の長寿命化のための活動（長寿命化）</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marL="142875" indent="-142875">
                <a:defRPr/>
              </a:pPr>
              <a:r>
                <a:rPr lang="ja-JP" altLang="en-US" sz="1200" dirty="0">
                  <a:solidFill>
                    <a:schemeClr val="tx1"/>
                  </a:solidFill>
                  <a:latin typeface="HG丸ｺﾞｼｯｸM-PRO" panose="020F0600000000000000" pitchFamily="50" charset="-128"/>
                  <a:ea typeface="HG丸ｺﾞｼｯｸM-PRO" panose="020F0600000000000000" pitchFamily="50" charset="-128"/>
                </a:rPr>
                <a:t>　（老朽化が進む水路等の補修・更新など）</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42875" indent="-142875">
                <a:defRPr/>
              </a:pP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42875" indent="-142875">
                <a:defRPr/>
              </a:pP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42875" indent="-142875">
                <a:defRPr/>
              </a:pP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42875" indent="-142875">
                <a:defRPr/>
              </a:pP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42875" indent="-142875">
                <a:defRPr/>
              </a:pP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42875" indent="-142875">
                <a:defRPr/>
              </a:pP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pic>
          <p:nvPicPr>
            <p:cNvPr id="68" name="図 6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99685" y="3113798"/>
              <a:ext cx="2766145" cy="974953"/>
            </a:xfrm>
            <a:prstGeom prst="rect">
              <a:avLst/>
            </a:prstGeom>
          </p:spPr>
        </p:pic>
      </p:grpSp>
      <p:pic>
        <p:nvPicPr>
          <p:cNvPr id="69" name="図 6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420979" y="6643646"/>
            <a:ext cx="2716602" cy="1048735"/>
          </a:xfrm>
          <a:prstGeom prst="rect">
            <a:avLst/>
          </a:prstGeom>
        </p:spPr>
      </p:pic>
      <p:sp>
        <p:nvSpPr>
          <p:cNvPr id="24" name="角丸四角形 23"/>
          <p:cNvSpPr/>
          <p:nvPr/>
        </p:nvSpPr>
        <p:spPr>
          <a:xfrm>
            <a:off x="1304448" y="5150186"/>
            <a:ext cx="4913039" cy="34337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2875" indent="-142875"/>
            <a:r>
              <a:rPr lang="ja-JP" altLang="en-US" sz="1400" dirty="0">
                <a:solidFill>
                  <a:schemeClr val="tx1"/>
                </a:solidFill>
                <a:latin typeface="HG丸ｺﾞｼｯｸM-PRO" panose="020F0600000000000000" pitchFamily="50" charset="-128"/>
                <a:ea typeface="HG丸ｺﾞｼｯｸM-PRO" panose="020F0600000000000000" pitchFamily="50" charset="-128"/>
              </a:rPr>
              <a:t>１）地域資源の質的向上を図る共同活動（共同）</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106" name="カギ線コネクタ 105"/>
          <p:cNvCxnSpPr>
            <a:endCxn id="22" idx="1"/>
          </p:cNvCxnSpPr>
          <p:nvPr/>
        </p:nvCxnSpPr>
        <p:spPr>
          <a:xfrm rot="16200000" flipH="1">
            <a:off x="773715" y="6102529"/>
            <a:ext cx="1364604" cy="146672"/>
          </a:xfrm>
          <a:prstGeom prst="bentConnector2">
            <a:avLst/>
          </a:prstGeom>
        </p:spPr>
        <p:style>
          <a:lnRef idx="1">
            <a:schemeClr val="dk1"/>
          </a:lnRef>
          <a:fillRef idx="0">
            <a:schemeClr val="dk1"/>
          </a:fillRef>
          <a:effectRef idx="0">
            <a:schemeClr val="dk1"/>
          </a:effectRef>
          <a:fontRef idx="minor">
            <a:schemeClr val="tx1"/>
          </a:fontRef>
        </p:style>
      </p:cxnSp>
      <p:sp>
        <p:nvSpPr>
          <p:cNvPr id="30" name="スライド番号プレースホルダー 29"/>
          <p:cNvSpPr>
            <a:spLocks noGrp="1"/>
          </p:cNvSpPr>
          <p:nvPr>
            <p:ph type="sldNum" sz="quarter" idx="12"/>
          </p:nvPr>
        </p:nvSpPr>
        <p:spPr>
          <a:xfrm>
            <a:off x="5143866" y="9421495"/>
            <a:ext cx="1543050" cy="527403"/>
          </a:xfrm>
        </p:spPr>
        <p:txBody>
          <a:bodyPr/>
          <a:lstStyle/>
          <a:p>
            <a:fld id="{2AD9BEA6-E6C9-4B4B-944F-0ED762EC3012}" type="slidenum">
              <a:rPr kumimoji="1" lang="ja-JP" altLang="en-US" smtClean="0"/>
              <a:t>2</a:t>
            </a:fld>
            <a:endParaRPr kumimoji="1" lang="ja-JP" altLang="en-US" dirty="0"/>
          </a:p>
        </p:txBody>
      </p:sp>
    </p:spTree>
    <p:extLst>
      <p:ext uri="{BB962C8B-B14F-4D97-AF65-F5344CB8AC3E}">
        <p14:creationId xmlns:p14="http://schemas.microsoft.com/office/powerpoint/2010/main" val="3934045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15128" y="1338793"/>
            <a:ext cx="3718335" cy="1179628"/>
          </a:xfrm>
          <a:prstGeom prst="roundRect">
            <a:avLst>
              <a:gd name="adj" fmla="val 7051"/>
            </a:avLst>
          </a:prstGeom>
          <a:solidFill>
            <a:srgbClr val="FFCCFF">
              <a:alpha val="50000"/>
            </a:srgbClr>
          </a:solidFill>
          <a:ln w="25400" cap="flat" cmpd="sng" algn="ctr">
            <a:solidFill>
              <a:srgbClr val="FF0000"/>
            </a:solidFill>
            <a:prstDash val="solid"/>
          </a:ln>
          <a:effectLst/>
        </p:spPr>
        <p:txBody>
          <a:bodyPr lIns="90445" tIns="45223" rIns="90445" bIns="0" anchor="ctr"/>
          <a:lstStyle/>
          <a:p>
            <a:pPr marL="0" marR="0" lvl="0" indent="0" defTabSz="914400" eaLnBrk="1" fontAlgn="base" latinLnBrk="0" hangingPunct="1">
              <a:lnSpc>
                <a:spcPts val="1781"/>
              </a:lnSpc>
              <a:spcBef>
                <a:spcPct val="0"/>
              </a:spcBef>
              <a:spcAft>
                <a:spcPct val="0"/>
              </a:spcAft>
              <a:buClrTx/>
              <a:buSzTx/>
              <a:buFontTx/>
              <a:buNone/>
              <a:tabLst/>
              <a:defRPr/>
            </a:pPr>
            <a:endParaRPr kumimoji="1" lang="en-US" altLang="ja-JP" sz="1200" b="0" i="0" u="none" strike="noStrike" kern="0" cap="none" spc="0" normalizeH="0" baseline="0" noProof="0" dirty="0">
              <a:ln>
                <a:noFill/>
              </a:ln>
              <a:solidFill>
                <a:prstClr val="black">
                  <a:lumMod val="95000"/>
                  <a:lumOff val="5000"/>
                </a:prstClr>
              </a:solidFill>
              <a:effectLst/>
              <a:uLnTx/>
              <a:uFillTx/>
              <a:latin typeface="ＭＳ ゴシック" pitchFamily="49" charset="-128"/>
              <a:ea typeface="ＭＳ ゴシック" pitchFamily="49" charset="-128"/>
              <a:cs typeface="+mn-cs"/>
            </a:endParaRPr>
          </a:p>
        </p:txBody>
      </p:sp>
      <p:sp>
        <p:nvSpPr>
          <p:cNvPr id="3" name="角丸四角形 2"/>
          <p:cNvSpPr/>
          <p:nvPr/>
        </p:nvSpPr>
        <p:spPr>
          <a:xfrm>
            <a:off x="98072" y="1330199"/>
            <a:ext cx="2160000" cy="238407"/>
          </a:xfrm>
          <a:prstGeom prst="roundRect">
            <a:avLst>
              <a:gd name="adj" fmla="val 29451"/>
            </a:avLst>
          </a:prstGeom>
          <a:solidFill>
            <a:srgbClr val="FF33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36000" rIns="3600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1" lang="ja-JP" altLang="en-US" sz="1200" b="1" i="0" u="none" strike="noStrike" kern="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農地維持支払交付金</a:t>
            </a:r>
          </a:p>
        </p:txBody>
      </p:sp>
      <p:grpSp>
        <p:nvGrpSpPr>
          <p:cNvPr id="11" name="グループ化 10"/>
          <p:cNvGrpSpPr>
            <a:grpSpLocks noChangeAspect="1"/>
          </p:cNvGrpSpPr>
          <p:nvPr/>
        </p:nvGrpSpPr>
        <p:grpSpPr>
          <a:xfrm>
            <a:off x="4040115" y="1732441"/>
            <a:ext cx="1416634" cy="817435"/>
            <a:chOff x="7124362" y="2378432"/>
            <a:chExt cx="1330352" cy="777730"/>
          </a:xfrm>
        </p:grpSpPr>
        <p:sp>
          <p:nvSpPr>
            <p:cNvPr id="12" name="円/楕円 68"/>
            <p:cNvSpPr/>
            <p:nvPr/>
          </p:nvSpPr>
          <p:spPr>
            <a:xfrm>
              <a:off x="7281263" y="2452329"/>
              <a:ext cx="1038332" cy="520258"/>
            </a:xfrm>
            <a:prstGeom prst="ellipse">
              <a:avLst/>
            </a:prstGeom>
            <a:noFill/>
            <a:ln w="34925" cap="flat" cmpd="dbl" algn="ctr">
              <a:solidFill>
                <a:sysClr val="windowText" lastClr="000000"/>
              </a:solidFill>
              <a:prstDash val="solid"/>
            </a:ln>
            <a:effectLst/>
          </p:spPr>
          <p:txBody>
            <a:bodyPr lIns="90462" tIns="45231" rIns="90462" bIns="45231"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1" lang="ja-JP" altLang="en-US" sz="1200" b="0" i="0" u="none" strike="noStrike" kern="0" cap="none" spc="0" normalizeH="0" baseline="0" noProof="0">
                <a:ln>
                  <a:noFill/>
                </a:ln>
                <a:solidFill>
                  <a:prstClr val="white"/>
                </a:solidFill>
                <a:effectLst/>
                <a:uLnTx/>
                <a:uFillTx/>
                <a:latin typeface="HG丸ｺﾞｼｯｸM-PRO" panose="020F0600000000000000" pitchFamily="50" charset="-128"/>
                <a:ea typeface="HG丸ｺﾞｼｯｸM-PRO" panose="020F0600000000000000" pitchFamily="50" charset="-128"/>
              </a:endParaRPr>
            </a:p>
          </p:txBody>
        </p:sp>
        <p:sp>
          <p:nvSpPr>
            <p:cNvPr id="13" name="円/楕円 69"/>
            <p:cNvSpPr/>
            <p:nvPr/>
          </p:nvSpPr>
          <p:spPr>
            <a:xfrm>
              <a:off x="7548300" y="2757595"/>
              <a:ext cx="512304" cy="398567"/>
            </a:xfrm>
            <a:prstGeom prst="ellipse">
              <a:avLst/>
            </a:prstGeom>
            <a:solidFill>
              <a:srgbClr val="FFFFCC"/>
            </a:solidFill>
            <a:ln w="12700" cap="flat" cmpd="sng" algn="ctr">
              <a:solidFill>
                <a:sysClr val="windowText" lastClr="000000"/>
              </a:solidFill>
              <a:prstDash val="solid"/>
            </a:ln>
            <a:effectLst/>
          </p:spPr>
          <p:txBody>
            <a:bodyPr lIns="0" tIns="0" rIns="0" bIns="0" rtlCol="0" anchor="ctr">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生産</a:t>
              </a:r>
              <a:endParaRPr kumimoji="1" lang="en-US" altLang="ja-JP"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法人</a:t>
              </a:r>
            </a:p>
          </p:txBody>
        </p:sp>
        <p:sp>
          <p:nvSpPr>
            <p:cNvPr id="14" name="Text Box 37"/>
            <p:cNvSpPr txBox="1">
              <a:spLocks noChangeAspect="1" noChangeArrowheads="1"/>
            </p:cNvSpPr>
            <p:nvPr/>
          </p:nvSpPr>
          <p:spPr bwMode="auto">
            <a:xfrm flipH="1">
              <a:off x="7500687" y="2566215"/>
              <a:ext cx="612819" cy="182087"/>
            </a:xfrm>
            <a:prstGeom prst="rect">
              <a:avLst/>
            </a:prstGeom>
            <a:noFill/>
            <a:ln w="19050">
              <a:noFill/>
              <a:miter lim="800000"/>
              <a:headEnd/>
              <a:tailEnd/>
            </a:ln>
          </p:spPr>
          <p:txBody>
            <a:bodyPr lIns="13309" tIns="33806" rIns="13309" bIns="33806">
              <a:spAutoFit/>
            </a:bodyPr>
            <a:lstStyle/>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農業者</a:t>
              </a:r>
            </a:p>
          </p:txBody>
        </p:sp>
        <p:sp>
          <p:nvSpPr>
            <p:cNvPr id="15" name="Oval 36"/>
            <p:cNvSpPr>
              <a:spLocks noChangeAspect="1" noChangeArrowheads="1"/>
            </p:cNvSpPr>
            <p:nvPr/>
          </p:nvSpPr>
          <p:spPr bwMode="auto">
            <a:xfrm flipH="1">
              <a:off x="8068876" y="2378432"/>
              <a:ext cx="385838" cy="332260"/>
            </a:xfrm>
            <a:prstGeom prst="ellipse">
              <a:avLst/>
            </a:prstGeom>
            <a:solidFill>
              <a:srgbClr val="CCFFCC"/>
            </a:solidFill>
            <a:ln w="9525">
              <a:solidFill>
                <a:sysClr val="windowText" lastClr="000000"/>
              </a:solidFill>
              <a:round/>
              <a:headEnd/>
              <a:tailEnd/>
            </a:ln>
          </p:spPr>
          <p:txBody>
            <a:bodyPr wrap="none" lIns="68343" tIns="34172" rIns="68343" bIns="34172" anchor="ctr"/>
            <a:lstStyle/>
            <a:p>
              <a:pPr marL="0" marR="0" lvl="0" indent="0" algn="ctr" defTabSz="684213"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農業者</a:t>
              </a:r>
            </a:p>
          </p:txBody>
        </p:sp>
        <p:sp>
          <p:nvSpPr>
            <p:cNvPr id="16" name="Oval 36"/>
            <p:cNvSpPr>
              <a:spLocks noChangeAspect="1" noChangeArrowheads="1"/>
            </p:cNvSpPr>
            <p:nvPr/>
          </p:nvSpPr>
          <p:spPr bwMode="auto">
            <a:xfrm flipH="1">
              <a:off x="7124362" y="2378536"/>
              <a:ext cx="385838" cy="332260"/>
            </a:xfrm>
            <a:prstGeom prst="ellipse">
              <a:avLst/>
            </a:prstGeom>
            <a:solidFill>
              <a:srgbClr val="CCFFCC"/>
            </a:solidFill>
            <a:ln w="9525">
              <a:solidFill>
                <a:sysClr val="windowText" lastClr="000000"/>
              </a:solidFill>
              <a:round/>
              <a:headEnd/>
              <a:tailEnd/>
            </a:ln>
          </p:spPr>
          <p:txBody>
            <a:bodyPr wrap="none" lIns="68343" tIns="34172" rIns="68343" bIns="34172" anchor="ctr"/>
            <a:lstStyle/>
            <a:p>
              <a:pPr marL="0" marR="0" lvl="0" indent="0" algn="ctr" defTabSz="684213"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農業者</a:t>
              </a:r>
            </a:p>
          </p:txBody>
        </p:sp>
      </p:grpSp>
      <p:sp>
        <p:nvSpPr>
          <p:cNvPr id="17" name="角丸四角形 16"/>
          <p:cNvSpPr/>
          <p:nvPr/>
        </p:nvSpPr>
        <p:spPr bwMode="auto">
          <a:xfrm>
            <a:off x="134800" y="2695157"/>
            <a:ext cx="3698663" cy="1522650"/>
          </a:xfrm>
          <a:prstGeom prst="roundRect">
            <a:avLst>
              <a:gd name="adj" fmla="val 6429"/>
            </a:avLst>
          </a:prstGeom>
          <a:solidFill>
            <a:srgbClr val="E5F5FF"/>
          </a:solidFill>
          <a:ln w="25400" cap="flat" cmpd="sng" algn="ctr">
            <a:solidFill>
              <a:srgbClr val="0099FF"/>
            </a:solidFill>
            <a:prstDash val="solid"/>
          </a:ln>
          <a:effectLst/>
        </p:spPr>
        <p:txBody>
          <a:bodyPr lIns="90445" tIns="45223" rIns="90445" bIns="45223"/>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1" lang="en-US" altLang="ja-JP" sz="1000" b="1" i="0" u="none" strike="noStrike" kern="0" cap="none" spc="0" normalizeH="0" baseline="0" noProof="0" dirty="0">
              <a:ln>
                <a:noFill/>
              </a:ln>
              <a:solidFill>
                <a:prstClr val="black">
                  <a:lumMod val="95000"/>
                  <a:lumOff val="5000"/>
                </a:prstClr>
              </a:solidFill>
              <a:effectLst/>
              <a:uLnTx/>
              <a:uFillTx/>
              <a:latin typeface="ＭＳ ゴシック" pitchFamily="49" charset="-128"/>
              <a:ea typeface="ＭＳ ゴシック" pitchFamily="49" charset="-128"/>
              <a:cs typeface="+mn-cs"/>
            </a:endParaRPr>
          </a:p>
        </p:txBody>
      </p:sp>
      <p:grpSp>
        <p:nvGrpSpPr>
          <p:cNvPr id="18" name="グループ化 4"/>
          <p:cNvGrpSpPr>
            <a:grpSpLocks noChangeAspect="1"/>
          </p:cNvGrpSpPr>
          <p:nvPr/>
        </p:nvGrpSpPr>
        <p:grpSpPr bwMode="auto">
          <a:xfrm>
            <a:off x="5361157" y="2964098"/>
            <a:ext cx="1426362" cy="984981"/>
            <a:chOff x="570737" y="4193139"/>
            <a:chExt cx="1310039" cy="1076744"/>
          </a:xfrm>
        </p:grpSpPr>
        <p:sp>
          <p:nvSpPr>
            <p:cNvPr id="19" name="Oval 34"/>
            <p:cNvSpPr>
              <a:spLocks noChangeAspect="1" noChangeArrowheads="1"/>
            </p:cNvSpPr>
            <p:nvPr/>
          </p:nvSpPr>
          <p:spPr bwMode="auto">
            <a:xfrm flipH="1">
              <a:off x="758073" y="4419749"/>
              <a:ext cx="845120" cy="669925"/>
            </a:xfrm>
            <a:prstGeom prst="ellipse">
              <a:avLst/>
            </a:prstGeom>
            <a:noFill/>
            <a:ln w="38100" cmpd="dbl">
              <a:solidFill>
                <a:sysClr val="windowText" lastClr="000000"/>
              </a:solidFill>
              <a:round/>
              <a:headEnd/>
              <a:tailEnd/>
            </a:ln>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800" b="0" i="0" u="none" strike="noStrike" kern="0" cap="none" spc="0" normalizeH="0" baseline="0" noProof="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20" name="Oval 35"/>
            <p:cNvSpPr>
              <a:spLocks noChangeAspect="1" noChangeArrowheads="1"/>
            </p:cNvSpPr>
            <p:nvPr/>
          </p:nvSpPr>
          <p:spPr bwMode="auto">
            <a:xfrm flipH="1">
              <a:off x="570737" y="4553139"/>
              <a:ext cx="374672" cy="360000"/>
            </a:xfrm>
            <a:prstGeom prst="ellipse">
              <a:avLst/>
            </a:prstGeom>
            <a:solidFill>
              <a:srgbClr val="FFCC99"/>
            </a:solidFill>
            <a:ln w="9525">
              <a:solidFill>
                <a:sysClr val="windowText" lastClr="000000"/>
              </a:solidFill>
              <a:round/>
              <a:headEnd/>
              <a:tailEnd/>
            </a:ln>
          </p:spPr>
          <p:txBody>
            <a:bodyPr wrap="none" lIns="68343" tIns="34172" rIns="68343" bIns="34172" anchor="ctr"/>
            <a:lstStyle/>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地域</a:t>
              </a:r>
            </a:p>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住民</a:t>
              </a:r>
            </a:p>
          </p:txBody>
        </p:sp>
        <p:sp>
          <p:nvSpPr>
            <p:cNvPr id="21" name="Oval 36"/>
            <p:cNvSpPr>
              <a:spLocks noChangeAspect="1" noChangeArrowheads="1"/>
            </p:cNvSpPr>
            <p:nvPr/>
          </p:nvSpPr>
          <p:spPr bwMode="auto">
            <a:xfrm flipH="1">
              <a:off x="1003259" y="4193139"/>
              <a:ext cx="385941" cy="360000"/>
            </a:xfrm>
            <a:prstGeom prst="ellipse">
              <a:avLst/>
            </a:prstGeom>
            <a:solidFill>
              <a:srgbClr val="CCFFCC"/>
            </a:solidFill>
            <a:ln w="9525">
              <a:solidFill>
                <a:sysClr val="windowText" lastClr="000000"/>
              </a:solidFill>
              <a:round/>
              <a:headEnd/>
              <a:tailEnd/>
            </a:ln>
          </p:spPr>
          <p:txBody>
            <a:bodyPr wrap="none" lIns="68343" tIns="34172" rIns="68343" bIns="34172" anchor="ctr"/>
            <a:lstStyle/>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農業者</a:t>
              </a:r>
            </a:p>
          </p:txBody>
        </p:sp>
        <p:sp>
          <p:nvSpPr>
            <p:cNvPr id="22" name="Text Box 37"/>
            <p:cNvSpPr txBox="1">
              <a:spLocks noChangeAspect="1" noChangeArrowheads="1"/>
            </p:cNvSpPr>
            <p:nvPr/>
          </p:nvSpPr>
          <p:spPr bwMode="auto">
            <a:xfrm flipH="1">
              <a:off x="886668" y="4592960"/>
              <a:ext cx="619125" cy="345417"/>
            </a:xfrm>
            <a:prstGeom prst="rect">
              <a:avLst/>
            </a:prstGeom>
            <a:noFill/>
            <a:ln w="19050">
              <a:noFill/>
              <a:miter lim="800000"/>
              <a:headEnd/>
              <a:tailEnd/>
            </a:ln>
          </p:spPr>
          <p:txBody>
            <a:bodyPr lIns="13453" tIns="34172" rIns="13453" bIns="34172">
              <a:spAutoFit/>
            </a:bodyPr>
            <a:lstStyle/>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地域住民</a:t>
              </a:r>
            </a:p>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参加型</a:t>
              </a:r>
            </a:p>
          </p:txBody>
        </p:sp>
        <p:sp>
          <p:nvSpPr>
            <p:cNvPr id="23" name="Oval 38"/>
            <p:cNvSpPr>
              <a:spLocks noChangeAspect="1" noChangeArrowheads="1"/>
            </p:cNvSpPr>
            <p:nvPr/>
          </p:nvSpPr>
          <p:spPr bwMode="auto">
            <a:xfrm flipH="1">
              <a:off x="993163" y="4903614"/>
              <a:ext cx="360000" cy="366269"/>
            </a:xfrm>
            <a:prstGeom prst="ellipse">
              <a:avLst/>
            </a:prstGeom>
            <a:solidFill>
              <a:srgbClr val="C0C0C0"/>
            </a:solidFill>
            <a:ln w="9525">
              <a:solidFill>
                <a:sysClr val="windowText" lastClr="000000"/>
              </a:solidFill>
              <a:round/>
              <a:headEnd/>
              <a:tailEnd/>
            </a:ln>
          </p:spPr>
          <p:txBody>
            <a:bodyPr wrap="none" lIns="68343" tIns="34172" rIns="68343" bIns="34172" anchor="ctr"/>
            <a:lstStyle/>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自治会</a:t>
              </a:r>
            </a:p>
          </p:txBody>
        </p:sp>
        <p:sp>
          <p:nvSpPr>
            <p:cNvPr id="24" name="Oval 39"/>
            <p:cNvSpPr>
              <a:spLocks noChangeArrowheads="1"/>
            </p:cNvSpPr>
            <p:nvPr/>
          </p:nvSpPr>
          <p:spPr bwMode="auto">
            <a:xfrm>
              <a:off x="1412776" y="4562291"/>
              <a:ext cx="468000" cy="360000"/>
            </a:xfrm>
            <a:prstGeom prst="ellipse">
              <a:avLst/>
            </a:prstGeom>
            <a:solidFill>
              <a:srgbClr val="CCFFFF"/>
            </a:solidFill>
            <a:ln w="9525">
              <a:solidFill>
                <a:sysClr val="windowText" lastClr="000000"/>
              </a:solidFill>
              <a:round/>
              <a:headEnd/>
              <a:tailEnd/>
            </a:ln>
          </p:spPr>
          <p:txBody>
            <a:bodyPr wrap="none" lIns="68343" tIns="34172" rIns="68343" bIns="34172" anchor="ctr"/>
            <a:lstStyle/>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7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水土里ﾈｯﾄ</a:t>
              </a:r>
            </a:p>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7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ＪＡ等</a:t>
              </a:r>
            </a:p>
          </p:txBody>
        </p:sp>
      </p:grpSp>
      <p:grpSp>
        <p:nvGrpSpPr>
          <p:cNvPr id="25" name="グループ化 40"/>
          <p:cNvGrpSpPr>
            <a:grpSpLocks noChangeAspect="1"/>
          </p:cNvGrpSpPr>
          <p:nvPr/>
        </p:nvGrpSpPr>
        <p:grpSpPr bwMode="auto">
          <a:xfrm>
            <a:off x="4431161" y="3775828"/>
            <a:ext cx="1663470" cy="1159678"/>
            <a:chOff x="4725184" y="4088943"/>
            <a:chExt cx="1682367" cy="1296105"/>
          </a:xfrm>
        </p:grpSpPr>
        <p:sp>
          <p:nvSpPr>
            <p:cNvPr id="26" name="Oval 25"/>
            <p:cNvSpPr>
              <a:spLocks noChangeAspect="1" noChangeArrowheads="1"/>
            </p:cNvSpPr>
            <p:nvPr/>
          </p:nvSpPr>
          <p:spPr bwMode="auto">
            <a:xfrm>
              <a:off x="4858593" y="4297513"/>
              <a:ext cx="1416050" cy="943480"/>
            </a:xfrm>
            <a:prstGeom prst="ellipse">
              <a:avLst/>
            </a:prstGeom>
            <a:noFill/>
            <a:ln w="38100" cmpd="dbl">
              <a:solidFill>
                <a:sysClr val="windowText" lastClr="000000"/>
              </a:solidFill>
              <a:round/>
              <a:headEnd/>
              <a:tailEnd/>
            </a:ln>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800" b="0" i="0" u="none" strike="noStrike" kern="0" cap="none" spc="0" normalizeH="0" baseline="0" noProof="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27" name="Oval 26"/>
            <p:cNvSpPr>
              <a:spLocks noChangeArrowheads="1"/>
            </p:cNvSpPr>
            <p:nvPr/>
          </p:nvSpPr>
          <p:spPr bwMode="auto">
            <a:xfrm>
              <a:off x="5805304" y="4880992"/>
              <a:ext cx="360000" cy="360000"/>
            </a:xfrm>
            <a:prstGeom prst="ellipse">
              <a:avLst/>
            </a:prstGeom>
            <a:solidFill>
              <a:srgbClr val="FFCC99"/>
            </a:solidFill>
            <a:ln w="9525">
              <a:solidFill>
                <a:sysClr val="windowText" lastClr="000000"/>
              </a:solidFill>
              <a:round/>
              <a:headEnd/>
              <a:tailEnd/>
            </a:ln>
          </p:spPr>
          <p:txBody>
            <a:bodyPr wrap="none" lIns="68343" tIns="34172" rIns="68343" bIns="34172" anchor="ctr"/>
            <a:lstStyle/>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地域</a:t>
              </a:r>
            </a:p>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住民</a:t>
              </a:r>
            </a:p>
          </p:txBody>
        </p:sp>
        <p:sp>
          <p:nvSpPr>
            <p:cNvPr id="28" name="Oval 27"/>
            <p:cNvSpPr>
              <a:spLocks noChangeArrowheads="1"/>
            </p:cNvSpPr>
            <p:nvPr/>
          </p:nvSpPr>
          <p:spPr bwMode="auto">
            <a:xfrm>
              <a:off x="5384981" y="4088943"/>
              <a:ext cx="360000" cy="360000"/>
            </a:xfrm>
            <a:prstGeom prst="ellipse">
              <a:avLst/>
            </a:prstGeom>
            <a:solidFill>
              <a:srgbClr val="CCFFCC"/>
            </a:solidFill>
            <a:ln w="9525">
              <a:solidFill>
                <a:sysClr val="windowText" lastClr="000000"/>
              </a:solidFill>
              <a:round/>
              <a:headEnd/>
              <a:tailEnd/>
            </a:ln>
          </p:spPr>
          <p:txBody>
            <a:bodyPr wrap="none" lIns="68343" tIns="34172" rIns="68343" bIns="34172" anchor="ctr"/>
            <a:lstStyle/>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農業者</a:t>
              </a:r>
            </a:p>
          </p:txBody>
        </p:sp>
        <p:sp>
          <p:nvSpPr>
            <p:cNvPr id="29" name="Oval 28"/>
            <p:cNvSpPr>
              <a:spLocks noChangeArrowheads="1"/>
            </p:cNvSpPr>
            <p:nvPr/>
          </p:nvSpPr>
          <p:spPr bwMode="auto">
            <a:xfrm>
              <a:off x="5386618" y="5025048"/>
              <a:ext cx="360000" cy="360000"/>
            </a:xfrm>
            <a:prstGeom prst="ellipse">
              <a:avLst/>
            </a:prstGeom>
            <a:solidFill>
              <a:srgbClr val="C0C0C0"/>
            </a:solidFill>
            <a:ln w="9525">
              <a:solidFill>
                <a:sysClr val="windowText" lastClr="000000"/>
              </a:solidFill>
              <a:round/>
              <a:headEnd/>
              <a:tailEnd/>
            </a:ln>
          </p:spPr>
          <p:txBody>
            <a:bodyPr wrap="none" lIns="68343" tIns="34172" rIns="68343" bIns="34172" anchor="ctr"/>
            <a:lstStyle/>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自治会</a:t>
              </a:r>
            </a:p>
          </p:txBody>
        </p:sp>
        <p:sp>
          <p:nvSpPr>
            <p:cNvPr id="30" name="Oval 29"/>
            <p:cNvSpPr>
              <a:spLocks noChangeArrowheads="1"/>
            </p:cNvSpPr>
            <p:nvPr/>
          </p:nvSpPr>
          <p:spPr bwMode="auto">
            <a:xfrm>
              <a:off x="5805304" y="4232960"/>
              <a:ext cx="360000" cy="360000"/>
            </a:xfrm>
            <a:prstGeom prst="ellipse">
              <a:avLst/>
            </a:prstGeom>
            <a:solidFill>
              <a:srgbClr val="FFFF99"/>
            </a:solidFill>
            <a:ln w="9525">
              <a:solidFill>
                <a:sysClr val="windowText" lastClr="000000"/>
              </a:solidFill>
              <a:round/>
              <a:headEnd/>
              <a:tailEnd/>
            </a:ln>
          </p:spPr>
          <p:txBody>
            <a:bodyPr wrap="none" lIns="68343" tIns="34172" rIns="68343" bIns="34172" anchor="ctr"/>
            <a:lstStyle/>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ＰＴＡ</a:t>
              </a:r>
            </a:p>
          </p:txBody>
        </p:sp>
        <p:sp>
          <p:nvSpPr>
            <p:cNvPr id="31" name="Oval 30"/>
            <p:cNvSpPr>
              <a:spLocks noChangeArrowheads="1"/>
            </p:cNvSpPr>
            <p:nvPr/>
          </p:nvSpPr>
          <p:spPr bwMode="auto">
            <a:xfrm>
              <a:off x="4941168" y="4232960"/>
              <a:ext cx="360000" cy="360000"/>
            </a:xfrm>
            <a:prstGeom prst="ellipse">
              <a:avLst/>
            </a:prstGeom>
            <a:solidFill>
              <a:srgbClr val="B9DCFF"/>
            </a:solidFill>
            <a:ln w="9525">
              <a:solidFill>
                <a:sysClr val="windowText" lastClr="000000"/>
              </a:solidFill>
              <a:round/>
              <a:headEnd/>
              <a:tailEnd/>
            </a:ln>
          </p:spPr>
          <p:txBody>
            <a:bodyPr wrap="none" lIns="68343" tIns="34172" rIns="68343" bIns="34172" anchor="ctr"/>
            <a:lstStyle/>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a:ln>
                    <a:noFill/>
                  </a:ln>
                  <a:solidFill>
                    <a:prstClr val="black"/>
                  </a:solidFill>
                  <a:effectLst/>
                  <a:uLnTx/>
                  <a:uFillTx/>
                  <a:latin typeface="HG丸ｺﾞｼｯｸM-PRO" panose="020F0600000000000000" pitchFamily="50" charset="-128"/>
                  <a:ea typeface="HG丸ｺﾞｼｯｸM-PRO" panose="020F0600000000000000" pitchFamily="50" charset="-128"/>
                </a:rPr>
                <a:t>消防団</a:t>
              </a:r>
            </a:p>
          </p:txBody>
        </p:sp>
        <p:sp>
          <p:nvSpPr>
            <p:cNvPr id="32" name="Oval 31"/>
            <p:cNvSpPr>
              <a:spLocks noChangeArrowheads="1"/>
            </p:cNvSpPr>
            <p:nvPr/>
          </p:nvSpPr>
          <p:spPr bwMode="auto">
            <a:xfrm>
              <a:off x="4725184" y="4593000"/>
              <a:ext cx="360000" cy="360000"/>
            </a:xfrm>
            <a:prstGeom prst="ellipse">
              <a:avLst/>
            </a:prstGeom>
            <a:solidFill>
              <a:srgbClr val="B7FF93"/>
            </a:solidFill>
            <a:ln w="9525">
              <a:solidFill>
                <a:sysClr val="windowText" lastClr="000000"/>
              </a:solidFill>
              <a:round/>
              <a:headEnd/>
              <a:tailEnd/>
            </a:ln>
          </p:spPr>
          <p:txBody>
            <a:bodyPr wrap="none" lIns="68343" tIns="34172" rIns="68343" bIns="34172" anchor="ctr"/>
            <a:lstStyle/>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a:ln>
                    <a:noFill/>
                  </a:ln>
                  <a:solidFill>
                    <a:prstClr val="black"/>
                  </a:solidFill>
                  <a:effectLst/>
                  <a:uLnTx/>
                  <a:uFillTx/>
                  <a:latin typeface="HG丸ｺﾞｼｯｸM-PRO" panose="020F0600000000000000" pitchFamily="50" charset="-128"/>
                  <a:ea typeface="HG丸ｺﾞｼｯｸM-PRO" panose="020F0600000000000000" pitchFamily="50" charset="-128"/>
                </a:rPr>
                <a:t>都市</a:t>
              </a:r>
            </a:p>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a:ln>
                    <a:noFill/>
                  </a:ln>
                  <a:solidFill>
                    <a:prstClr val="black"/>
                  </a:solidFill>
                  <a:effectLst/>
                  <a:uLnTx/>
                  <a:uFillTx/>
                  <a:latin typeface="HG丸ｺﾞｼｯｸM-PRO" panose="020F0600000000000000" pitchFamily="50" charset="-128"/>
                  <a:ea typeface="HG丸ｺﾞｼｯｸM-PRO" panose="020F0600000000000000" pitchFamily="50" charset="-128"/>
                </a:rPr>
                <a:t>住民</a:t>
              </a:r>
            </a:p>
          </p:txBody>
        </p:sp>
        <p:sp>
          <p:nvSpPr>
            <p:cNvPr id="33" name="Oval 32"/>
            <p:cNvSpPr>
              <a:spLocks noChangeArrowheads="1"/>
            </p:cNvSpPr>
            <p:nvPr/>
          </p:nvSpPr>
          <p:spPr bwMode="auto">
            <a:xfrm>
              <a:off x="6047551" y="4570576"/>
              <a:ext cx="360000" cy="360000"/>
            </a:xfrm>
            <a:prstGeom prst="ellipse">
              <a:avLst/>
            </a:prstGeom>
            <a:solidFill>
              <a:srgbClr val="FF99CC"/>
            </a:solidFill>
            <a:ln w="9525">
              <a:solidFill>
                <a:sysClr val="windowText" lastClr="000000"/>
              </a:solidFill>
              <a:round/>
              <a:headEnd/>
              <a:tailEnd/>
            </a:ln>
          </p:spPr>
          <p:txBody>
            <a:bodyPr wrap="none" lIns="68343" tIns="34172" rIns="68343" bIns="34172" anchor="ctr"/>
            <a:lstStyle/>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ＮＰＯ</a:t>
              </a:r>
            </a:p>
          </p:txBody>
        </p:sp>
        <p:sp>
          <p:nvSpPr>
            <p:cNvPr id="34" name="Text Box 33"/>
            <p:cNvSpPr txBox="1">
              <a:spLocks noChangeAspect="1" noChangeArrowheads="1"/>
            </p:cNvSpPr>
            <p:nvPr/>
          </p:nvSpPr>
          <p:spPr bwMode="auto">
            <a:xfrm>
              <a:off x="5166568" y="4592960"/>
              <a:ext cx="803275" cy="352318"/>
            </a:xfrm>
            <a:prstGeom prst="rect">
              <a:avLst/>
            </a:prstGeom>
            <a:noFill/>
            <a:ln w="19050">
              <a:noFill/>
              <a:miter lim="800000"/>
              <a:headEnd/>
              <a:tailEnd/>
            </a:ln>
          </p:spPr>
          <p:txBody>
            <a:bodyPr lIns="68343" tIns="34172" rIns="68343" bIns="34172">
              <a:spAutoFit/>
            </a:bodyPr>
            <a:lstStyle/>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都市・農村</a:t>
              </a:r>
            </a:p>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交流型</a:t>
              </a:r>
            </a:p>
          </p:txBody>
        </p:sp>
        <p:sp>
          <p:nvSpPr>
            <p:cNvPr id="35" name="Oval 41"/>
            <p:cNvSpPr>
              <a:spLocks noChangeArrowheads="1"/>
            </p:cNvSpPr>
            <p:nvPr/>
          </p:nvSpPr>
          <p:spPr bwMode="auto">
            <a:xfrm>
              <a:off x="4871421" y="4953000"/>
              <a:ext cx="468000" cy="360000"/>
            </a:xfrm>
            <a:prstGeom prst="ellipse">
              <a:avLst/>
            </a:prstGeom>
            <a:solidFill>
              <a:srgbClr val="CCFFFF"/>
            </a:solidFill>
            <a:ln w="9525">
              <a:solidFill>
                <a:sysClr val="windowText" lastClr="000000"/>
              </a:solidFill>
              <a:round/>
              <a:headEnd/>
              <a:tailEnd/>
            </a:ln>
          </p:spPr>
          <p:txBody>
            <a:bodyPr wrap="none" lIns="68343" tIns="34172" rIns="68343" bIns="34172" anchor="ctr"/>
            <a:lstStyle/>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7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水土里ﾈｯﾄ</a:t>
              </a:r>
            </a:p>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7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ＪＡ等</a:t>
              </a:r>
            </a:p>
          </p:txBody>
        </p:sp>
      </p:grpSp>
      <p:sp>
        <p:nvSpPr>
          <p:cNvPr id="36" name="角丸四角形 35"/>
          <p:cNvSpPr/>
          <p:nvPr/>
        </p:nvSpPr>
        <p:spPr>
          <a:xfrm>
            <a:off x="134800" y="2681622"/>
            <a:ext cx="2160000" cy="271432"/>
          </a:xfrm>
          <a:prstGeom prst="roundRect">
            <a:avLst>
              <a:gd name="adj" fmla="val 22516"/>
            </a:avLst>
          </a:prstGeom>
          <a:solidFill>
            <a:srgbClr val="0099FF"/>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36000" rIns="3600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1" lang="ja-JP" altLang="en-US" sz="1200" b="1" i="0" u="none" strike="noStrike" kern="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資源向上支払交付金</a:t>
            </a:r>
            <a:endParaRPr kumimoji="1" lang="ja-JP" altLang="en-US" sz="1100" b="1" i="0" u="none" strike="noStrike" kern="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grpSp>
        <p:nvGrpSpPr>
          <p:cNvPr id="37" name="グループ化 36"/>
          <p:cNvGrpSpPr/>
          <p:nvPr/>
        </p:nvGrpSpPr>
        <p:grpSpPr>
          <a:xfrm>
            <a:off x="4011579" y="2997913"/>
            <a:ext cx="1382922" cy="892253"/>
            <a:chOff x="4916794" y="4678630"/>
            <a:chExt cx="1382922" cy="892253"/>
          </a:xfrm>
        </p:grpSpPr>
        <p:sp>
          <p:nvSpPr>
            <p:cNvPr id="38" name="円/楕円 99"/>
            <p:cNvSpPr/>
            <p:nvPr/>
          </p:nvSpPr>
          <p:spPr>
            <a:xfrm>
              <a:off x="5018183" y="4771143"/>
              <a:ext cx="1173220" cy="552902"/>
            </a:xfrm>
            <a:prstGeom prst="ellipse">
              <a:avLst/>
            </a:prstGeom>
            <a:noFill/>
            <a:ln w="34925" cap="flat" cmpd="dbl" algn="ctr">
              <a:solidFill>
                <a:sysClr val="windowText" lastClr="000000"/>
              </a:solidFill>
              <a:prstDash val="solid"/>
            </a:ln>
            <a:effectLst/>
          </p:spPr>
          <p:txBody>
            <a:bodyPr lIns="90462" tIns="45231" rIns="90462" bIns="45231"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1" lang="ja-JP" altLang="en-US" sz="1200" b="0" i="0" u="none" strike="noStrike" kern="0" cap="none" spc="0" normalizeH="0" baseline="0" noProof="0">
                <a:ln>
                  <a:noFill/>
                </a:ln>
                <a:solidFill>
                  <a:prstClr val="white"/>
                </a:solidFill>
                <a:effectLst/>
                <a:uLnTx/>
                <a:uFillTx/>
                <a:latin typeface="HG丸ｺﾞｼｯｸM-PRO" panose="020F0600000000000000" pitchFamily="50" charset="-128"/>
                <a:ea typeface="HG丸ｺﾞｼｯｸM-PRO" panose="020F0600000000000000" pitchFamily="50" charset="-128"/>
              </a:endParaRPr>
            </a:p>
          </p:txBody>
        </p:sp>
        <p:sp>
          <p:nvSpPr>
            <p:cNvPr id="39" name="Oval 35"/>
            <p:cNvSpPr>
              <a:spLocks noChangeAspect="1" noChangeArrowheads="1"/>
            </p:cNvSpPr>
            <p:nvPr/>
          </p:nvSpPr>
          <p:spPr bwMode="auto">
            <a:xfrm flipH="1">
              <a:off x="5384293" y="5117483"/>
              <a:ext cx="475308" cy="453400"/>
            </a:xfrm>
            <a:prstGeom prst="ellipse">
              <a:avLst/>
            </a:prstGeom>
            <a:solidFill>
              <a:srgbClr val="FFCC99"/>
            </a:solidFill>
            <a:ln w="9525">
              <a:solidFill>
                <a:sysClr val="windowText" lastClr="000000"/>
              </a:solidFill>
              <a:round/>
              <a:headEnd/>
              <a:tailEnd/>
            </a:ln>
          </p:spPr>
          <p:txBody>
            <a:bodyPr wrap="none" lIns="67612" tIns="33806" rIns="67612" bIns="33806" anchor="ctr"/>
            <a:lstStyle/>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地域</a:t>
              </a:r>
            </a:p>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住民</a:t>
              </a:r>
            </a:p>
          </p:txBody>
        </p:sp>
        <p:sp>
          <p:nvSpPr>
            <p:cNvPr id="40" name="Text Box 37"/>
            <p:cNvSpPr txBox="1">
              <a:spLocks noChangeAspect="1" noChangeArrowheads="1"/>
            </p:cNvSpPr>
            <p:nvPr/>
          </p:nvSpPr>
          <p:spPr bwMode="auto">
            <a:xfrm flipH="1">
              <a:off x="5316745" y="4818509"/>
              <a:ext cx="581121" cy="321122"/>
            </a:xfrm>
            <a:prstGeom prst="rect">
              <a:avLst/>
            </a:prstGeom>
            <a:noFill/>
            <a:ln w="19050">
              <a:noFill/>
              <a:miter lim="800000"/>
              <a:headEnd/>
              <a:tailEnd/>
            </a:ln>
          </p:spPr>
          <p:txBody>
            <a:bodyPr lIns="13309" tIns="33806" rIns="13309" bIns="33806">
              <a:spAutoFit/>
            </a:bodyPr>
            <a:lstStyle/>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地域住民</a:t>
              </a:r>
            </a:p>
            <a:p>
              <a:pPr marL="0" marR="0" lvl="0" indent="0" algn="ctr" defTabSz="676892"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参加型</a:t>
              </a:r>
            </a:p>
          </p:txBody>
        </p:sp>
        <p:sp>
          <p:nvSpPr>
            <p:cNvPr id="41" name="Oval 36"/>
            <p:cNvSpPr>
              <a:spLocks noChangeAspect="1" noChangeArrowheads="1"/>
            </p:cNvSpPr>
            <p:nvPr/>
          </p:nvSpPr>
          <p:spPr bwMode="auto">
            <a:xfrm flipH="1">
              <a:off x="4916794" y="4678630"/>
              <a:ext cx="365882" cy="367534"/>
            </a:xfrm>
            <a:prstGeom prst="ellipse">
              <a:avLst/>
            </a:prstGeom>
            <a:solidFill>
              <a:srgbClr val="CCFFCC"/>
            </a:solidFill>
            <a:ln w="9525">
              <a:solidFill>
                <a:sysClr val="windowText" lastClr="000000"/>
              </a:solidFill>
              <a:round/>
              <a:headEnd/>
              <a:tailEnd/>
            </a:ln>
          </p:spPr>
          <p:txBody>
            <a:bodyPr wrap="none" lIns="68343" tIns="34172" rIns="68343" bIns="34172" anchor="ctr"/>
            <a:lstStyle/>
            <a:p>
              <a:pPr marL="0" marR="0" lvl="0" indent="0" algn="ctr" defTabSz="684213"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農業者</a:t>
              </a:r>
            </a:p>
          </p:txBody>
        </p:sp>
        <p:sp>
          <p:nvSpPr>
            <p:cNvPr id="42" name="Oval 36"/>
            <p:cNvSpPr>
              <a:spLocks noChangeAspect="1" noChangeArrowheads="1"/>
            </p:cNvSpPr>
            <p:nvPr/>
          </p:nvSpPr>
          <p:spPr bwMode="auto">
            <a:xfrm flipH="1">
              <a:off x="5933834" y="4685521"/>
              <a:ext cx="365882" cy="367534"/>
            </a:xfrm>
            <a:prstGeom prst="ellipse">
              <a:avLst/>
            </a:prstGeom>
            <a:solidFill>
              <a:srgbClr val="CCFFCC"/>
            </a:solidFill>
            <a:ln w="9525">
              <a:solidFill>
                <a:sysClr val="windowText" lastClr="000000"/>
              </a:solidFill>
              <a:round/>
              <a:headEnd/>
              <a:tailEnd/>
            </a:ln>
          </p:spPr>
          <p:txBody>
            <a:bodyPr wrap="none" lIns="68343" tIns="34172" rIns="68343" bIns="34172" anchor="ctr"/>
            <a:lstStyle/>
            <a:p>
              <a:pPr marL="0" marR="0" lvl="0" indent="0" algn="ctr" defTabSz="684213" eaLnBrk="1" fontAlgn="base" latinLnBrk="0" hangingPunct="1">
                <a:lnSpc>
                  <a:spcPct val="100000"/>
                </a:lnSpc>
                <a:spcBef>
                  <a:spcPct val="0"/>
                </a:spcBef>
                <a:spcAft>
                  <a:spcPct val="0"/>
                </a:spcAft>
                <a:buClrTx/>
                <a:buSzTx/>
                <a:buFontTx/>
                <a:buNone/>
                <a:tabLst/>
                <a:defRPr/>
              </a:pPr>
              <a:r>
                <a:rPr kumimoji="1" lang="ja-JP" altLang="en-US" sz="8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農業者</a:t>
              </a:r>
            </a:p>
          </p:txBody>
        </p:sp>
      </p:grpSp>
      <p:sp>
        <p:nvSpPr>
          <p:cNvPr id="43" name="角丸四角形 42"/>
          <p:cNvSpPr>
            <a:spLocks/>
          </p:cNvSpPr>
          <p:nvPr/>
        </p:nvSpPr>
        <p:spPr bwMode="auto">
          <a:xfrm>
            <a:off x="4013022" y="1354489"/>
            <a:ext cx="1562071" cy="291164"/>
          </a:xfrm>
          <a:prstGeom prst="roundRect">
            <a:avLst>
              <a:gd name="adj" fmla="val 27364"/>
            </a:avLst>
          </a:prstGeom>
          <a:solidFill>
            <a:srgbClr val="FFFF99"/>
          </a:solidFill>
          <a:ln w="19050" cap="flat" cmpd="sng" algn="ctr">
            <a:solidFill>
              <a:srgbClr val="FFC000"/>
            </a:solidFill>
            <a:prstDash val="solid"/>
          </a:ln>
          <a:effectLst/>
        </p:spPr>
        <p:txBody>
          <a:bodyPr wrap="square" lIns="36000" tIns="36000" rIns="36000" bIns="36000" anchor="ctr">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①農業者のみで構成</a:t>
            </a:r>
          </a:p>
        </p:txBody>
      </p:sp>
      <p:sp>
        <p:nvSpPr>
          <p:cNvPr id="44" name="AutoShape 10"/>
          <p:cNvSpPr>
            <a:spLocks noChangeArrowheads="1"/>
          </p:cNvSpPr>
          <p:nvPr/>
        </p:nvSpPr>
        <p:spPr bwMode="auto">
          <a:xfrm>
            <a:off x="4283444" y="1002131"/>
            <a:ext cx="2196728" cy="288000"/>
          </a:xfrm>
          <a:prstGeom prst="roundRect">
            <a:avLst>
              <a:gd name="adj" fmla="val 50000"/>
            </a:avLst>
          </a:prstGeom>
          <a:solidFill>
            <a:srgbClr val="FFFFC9"/>
          </a:solidFill>
          <a:ln w="9525">
            <a:solidFill>
              <a:sysClr val="windowText" lastClr="000000"/>
            </a:solidFill>
            <a:round/>
            <a:headEnd/>
            <a:tailEnd/>
          </a:ln>
        </p:spPr>
        <p:txBody>
          <a:bodyPr wrap="none" lIns="36000" tIns="36000" rIns="36000" bIns="3600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活動組織の構成例</a:t>
            </a:r>
          </a:p>
        </p:txBody>
      </p:sp>
      <p:sp>
        <p:nvSpPr>
          <p:cNvPr id="45" name="角丸四角形 44"/>
          <p:cNvSpPr>
            <a:spLocks/>
          </p:cNvSpPr>
          <p:nvPr/>
        </p:nvSpPr>
        <p:spPr bwMode="auto">
          <a:xfrm>
            <a:off x="4011579" y="2622573"/>
            <a:ext cx="2088000" cy="286445"/>
          </a:xfrm>
          <a:prstGeom prst="roundRect">
            <a:avLst>
              <a:gd name="adj" fmla="val 27364"/>
            </a:avLst>
          </a:prstGeom>
          <a:solidFill>
            <a:srgbClr val="FFFF99"/>
          </a:solidFill>
          <a:ln w="19050" cap="flat" cmpd="sng" algn="ctr">
            <a:solidFill>
              <a:srgbClr val="FFC000"/>
            </a:solidFill>
            <a:prstDash val="solid"/>
          </a:ln>
          <a:effectLst/>
        </p:spPr>
        <p:txBody>
          <a:bodyPr lIns="36000" tIns="36000" rIns="36000" bIns="36000" anchor="ctr">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②農業者及びその他の者で構成</a:t>
            </a:r>
          </a:p>
        </p:txBody>
      </p:sp>
      <p:sp>
        <p:nvSpPr>
          <p:cNvPr id="46" name="テキスト ボックス 39">
            <a:extLst>
              <a:ext uri="{FF2B5EF4-FFF2-40B4-BE49-F238E27FC236}">
                <a16:creationId xmlns:a16="http://schemas.microsoft.com/office/drawing/2014/main" id="{E2B371F8-CAF4-4BA5-BED2-3EA19375FF8A}"/>
              </a:ext>
            </a:extLst>
          </p:cNvPr>
          <p:cNvSpPr txBox="1">
            <a:spLocks noChangeArrowheads="1"/>
          </p:cNvSpPr>
          <p:nvPr/>
        </p:nvSpPr>
        <p:spPr bwMode="auto">
          <a:xfrm>
            <a:off x="10285" y="1619338"/>
            <a:ext cx="3831912" cy="810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sysDash"/>
                <a:miter lim="800000"/>
                <a:headEnd/>
                <a:tailEnd/>
              </a14:hiddenLine>
            </a:ext>
          </a:extLst>
        </p:spPr>
        <p:txBody>
          <a:bodyPr wrap="square" lIns="106844" tIns="35615" rIns="106844" bIns="35615" anchor="ctr">
            <a:spAutoFit/>
          </a:bodyPr>
          <a:lstStyle>
            <a:lvl1pPr marL="125413" indent="-125413"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marL="266700" indent="-257175" defTabSz="914400" eaLnBrk="1" fontAlgn="base" hangingPunct="1">
              <a:spcBef>
                <a:spcPts val="0"/>
              </a:spcBef>
              <a:spcAft>
                <a:spcPct val="0"/>
              </a:spcAft>
              <a:buFont typeface="Arial" charset="0"/>
              <a:buNone/>
              <a:tabLst>
                <a:tab pos="444500" algn="l"/>
              </a:tabLst>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① </a:t>
            </a:r>
            <a:r>
              <a:rPr lang="ja-JP" altLang="en-US" sz="1200" b="1" dirty="0">
                <a:solidFill>
                  <a:prstClr val="black"/>
                </a:solidFill>
                <a:latin typeface="HG丸ｺﾞｼｯｸM-PRO" panose="020F0600000000000000" pitchFamily="50" charset="-128"/>
                <a:ea typeface="HG丸ｺﾞｼｯｸM-PRO" panose="020F0600000000000000" pitchFamily="50" charset="-128"/>
              </a:rPr>
              <a:t>農業者のみ</a:t>
            </a:r>
            <a:r>
              <a:rPr lang="ja-JP" altLang="en-US" sz="1200" dirty="0">
                <a:solidFill>
                  <a:prstClr val="black"/>
                </a:solidFill>
                <a:latin typeface="HG丸ｺﾞｼｯｸM-PRO" panose="020F0600000000000000" pitchFamily="50" charset="-128"/>
                <a:ea typeface="HG丸ｺﾞｼｯｸM-PRO" panose="020F0600000000000000" pitchFamily="50" charset="-128"/>
              </a:rPr>
              <a:t>で構成される活動組織</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marL="266700" indent="-257175" defTabSz="914400" eaLnBrk="1" fontAlgn="base" hangingPunct="1">
              <a:spcBef>
                <a:spcPts val="0"/>
              </a:spcBef>
              <a:spcAft>
                <a:spcPct val="0"/>
              </a:spcAft>
              <a:buFont typeface="Arial" charset="0"/>
              <a:buNone/>
              <a:tabLst>
                <a:tab pos="444500" algn="l"/>
              </a:tabLst>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または、</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marL="266700" indent="-257175" defTabSz="914400" eaLnBrk="1" fontAlgn="base" hangingPunct="1">
              <a:spcBef>
                <a:spcPts val="0"/>
              </a:spcBef>
              <a:spcAft>
                <a:spcPct val="0"/>
              </a:spcAft>
              <a:buFont typeface="Arial" charset="0"/>
              <a:buNone/>
              <a:tabLst>
                <a:tab pos="444500" algn="l"/>
              </a:tabLst>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② 農業者及びその他の者</a:t>
            </a:r>
            <a:r>
              <a:rPr lang="en-US" altLang="ja-JP" sz="1200" dirty="0">
                <a:solidFill>
                  <a:prstClr val="black"/>
                </a:solidFill>
                <a:latin typeface="HG丸ｺﾞｼｯｸM-PRO" panose="020F0600000000000000" pitchFamily="50" charset="-128"/>
                <a:ea typeface="HG丸ｺﾞｼｯｸM-PRO" panose="020F0600000000000000" pitchFamily="50" charset="-128"/>
              </a:rPr>
              <a:t>(</a:t>
            </a:r>
            <a:r>
              <a:rPr lang="ja-JP" altLang="en-US" sz="1200" dirty="0">
                <a:solidFill>
                  <a:prstClr val="black"/>
                </a:solidFill>
                <a:latin typeface="HG丸ｺﾞｼｯｸM-PRO" panose="020F0600000000000000" pitchFamily="50" charset="-128"/>
                <a:ea typeface="HG丸ｺﾞｼｯｸM-PRO" panose="020F0600000000000000" pitchFamily="50" charset="-128"/>
              </a:rPr>
              <a:t>地域住民、団体など</a:t>
            </a:r>
            <a:r>
              <a:rPr lang="en-US" altLang="ja-JP" sz="1200" dirty="0">
                <a:solidFill>
                  <a:prstClr val="black"/>
                </a:solidFill>
                <a:latin typeface="HG丸ｺﾞｼｯｸM-PRO" panose="020F0600000000000000" pitchFamily="50" charset="-128"/>
                <a:ea typeface="HG丸ｺﾞｼｯｸM-PRO" panose="020F0600000000000000" pitchFamily="50" charset="-128"/>
              </a:rPr>
              <a:t>)</a:t>
            </a:r>
            <a:r>
              <a:rPr lang="ja-JP" altLang="en-US" sz="1200" dirty="0">
                <a:solidFill>
                  <a:prstClr val="black"/>
                </a:solidFill>
                <a:latin typeface="HG丸ｺﾞｼｯｸM-PRO" panose="020F0600000000000000" pitchFamily="50" charset="-128"/>
                <a:ea typeface="HG丸ｺﾞｼｯｸM-PRO" panose="020F0600000000000000" pitchFamily="50" charset="-128"/>
              </a:rPr>
              <a:t>で</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marL="266700" indent="-257175" defTabSz="914400" eaLnBrk="1" fontAlgn="base" hangingPunct="1">
              <a:spcBef>
                <a:spcPts val="0"/>
              </a:spcBef>
              <a:spcAft>
                <a:spcPct val="0"/>
              </a:spcAft>
              <a:buFont typeface="Arial" charset="0"/>
              <a:buNone/>
              <a:tabLst>
                <a:tab pos="444500" algn="l"/>
              </a:tabLst>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構成される活動組織</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47" name="正方形/長方形 46">
            <a:extLst>
              <a:ext uri="{FF2B5EF4-FFF2-40B4-BE49-F238E27FC236}">
                <a16:creationId xmlns:a16="http://schemas.microsoft.com/office/drawing/2014/main" id="{1F354491-82A4-4C7D-A1C3-CCDA693F6A52}"/>
              </a:ext>
            </a:extLst>
          </p:cNvPr>
          <p:cNvSpPr/>
          <p:nvPr/>
        </p:nvSpPr>
        <p:spPr>
          <a:xfrm>
            <a:off x="115128" y="3000289"/>
            <a:ext cx="3727068" cy="276999"/>
          </a:xfrm>
          <a:prstGeom prst="rect">
            <a:avLst/>
          </a:prstGeom>
        </p:spPr>
        <p:txBody>
          <a:bodyPr wrap="square">
            <a:spAutoFit/>
          </a:bodyPr>
          <a:lstStyle/>
          <a:p>
            <a:pPr defTabSz="914400" fontAlgn="base">
              <a:spcBef>
                <a:spcPts val="297"/>
              </a:spcBef>
              <a:spcAft>
                <a:spcPts val="594"/>
              </a:spcAft>
              <a:defRPr/>
            </a:pPr>
            <a:r>
              <a:rPr kumimoji="1" lang="ja-JP" altLang="en-US" sz="1200" b="1" dirty="0">
                <a:solidFill>
                  <a:prstClr val="black"/>
                </a:solidFill>
                <a:latin typeface="HG丸ｺﾞｼｯｸM-PRO" panose="020F0600000000000000" pitchFamily="50" charset="-128"/>
                <a:ea typeface="HG丸ｺﾞｼｯｸM-PRO" panose="020F0600000000000000" pitchFamily="50" charset="-128"/>
              </a:rPr>
              <a:t>○共同活動</a:t>
            </a:r>
            <a:endParaRPr kumimoji="1" lang="en-US" altLang="ja-JP" sz="12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48" name="正方形/長方形 47">
            <a:extLst>
              <a:ext uri="{FF2B5EF4-FFF2-40B4-BE49-F238E27FC236}">
                <a16:creationId xmlns:a16="http://schemas.microsoft.com/office/drawing/2014/main" id="{59E9A32F-0060-4412-BE3F-A5328A27C5B7}"/>
              </a:ext>
            </a:extLst>
          </p:cNvPr>
          <p:cNvSpPr/>
          <p:nvPr/>
        </p:nvSpPr>
        <p:spPr>
          <a:xfrm>
            <a:off x="249119" y="3189633"/>
            <a:ext cx="3551006" cy="500137"/>
          </a:xfrm>
          <a:prstGeom prst="rect">
            <a:avLst/>
          </a:prstGeom>
        </p:spPr>
        <p:txBody>
          <a:bodyPr wrap="square">
            <a:spAutoFit/>
          </a:bodyPr>
          <a:lstStyle/>
          <a:p>
            <a:pPr defTabSz="914400" fontAlgn="base">
              <a:spcBef>
                <a:spcPts val="297"/>
              </a:spcBef>
              <a:defRPr/>
            </a:pP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農業者及びその他の者（地域住民、団体など）で</a:t>
            </a:r>
            <a:endParaRPr kumimoji="1"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defTabSz="914400" fontAlgn="base">
              <a:spcBef>
                <a:spcPts val="297"/>
              </a:spcBef>
              <a:defRPr/>
            </a:pP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構成される活動組織</a:t>
            </a:r>
            <a:endParaRPr kumimoji="1" lang="en-US" altLang="ja-JP"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49" name="正方形/長方形 48">
            <a:extLst>
              <a:ext uri="{FF2B5EF4-FFF2-40B4-BE49-F238E27FC236}">
                <a16:creationId xmlns:a16="http://schemas.microsoft.com/office/drawing/2014/main" id="{DE5D5758-7B54-487F-85AD-62A28BAE6EB9}"/>
              </a:ext>
            </a:extLst>
          </p:cNvPr>
          <p:cNvSpPr/>
          <p:nvPr/>
        </p:nvSpPr>
        <p:spPr>
          <a:xfrm>
            <a:off x="106395" y="3700826"/>
            <a:ext cx="3727068" cy="276999"/>
          </a:xfrm>
          <a:prstGeom prst="rect">
            <a:avLst/>
          </a:prstGeom>
        </p:spPr>
        <p:txBody>
          <a:bodyPr wrap="square">
            <a:spAutoFit/>
          </a:bodyPr>
          <a:lstStyle/>
          <a:p>
            <a:pPr defTabSz="914400" fontAlgn="base">
              <a:spcBef>
                <a:spcPts val="297"/>
              </a:spcBef>
              <a:spcAft>
                <a:spcPts val="594"/>
              </a:spcAft>
              <a:defRPr/>
            </a:pPr>
            <a:r>
              <a:rPr kumimoji="1" lang="ja-JP" altLang="en-US" sz="1200" b="1" dirty="0">
                <a:solidFill>
                  <a:prstClr val="black"/>
                </a:solidFill>
                <a:latin typeface="HG丸ｺﾞｼｯｸM-PRO" panose="020F0600000000000000" pitchFamily="50" charset="-128"/>
                <a:ea typeface="HG丸ｺﾞｼｯｸM-PRO" panose="020F0600000000000000" pitchFamily="50" charset="-128"/>
              </a:rPr>
              <a:t>○施設の長寿命化</a:t>
            </a:r>
            <a:endParaRPr kumimoji="1" lang="en-US" altLang="ja-JP" sz="12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50" name="正方形/長方形 49">
            <a:extLst>
              <a:ext uri="{FF2B5EF4-FFF2-40B4-BE49-F238E27FC236}">
                <a16:creationId xmlns:a16="http://schemas.microsoft.com/office/drawing/2014/main" id="{038A98A2-F34E-46B4-A8BD-ACC2B397F246}"/>
              </a:ext>
            </a:extLst>
          </p:cNvPr>
          <p:cNvSpPr/>
          <p:nvPr/>
        </p:nvSpPr>
        <p:spPr>
          <a:xfrm>
            <a:off x="227573" y="3875752"/>
            <a:ext cx="3182986" cy="276999"/>
          </a:xfrm>
          <a:prstGeom prst="rect">
            <a:avLst/>
          </a:prstGeom>
        </p:spPr>
        <p:txBody>
          <a:bodyPr wrap="square">
            <a:spAutoFit/>
          </a:bodyPr>
          <a:lstStyle/>
          <a:p>
            <a:pPr defTabSz="914400" fontAlgn="base">
              <a:spcBef>
                <a:spcPts val="297"/>
              </a:spcBef>
              <a:spcAft>
                <a:spcPts val="594"/>
              </a:spcAft>
              <a:defRPr/>
            </a:pP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農地維持支払交付金と同様の活動組織</a:t>
            </a:r>
            <a:endParaRPr kumimoji="1" lang="en-US" altLang="ja-JP" sz="1200" dirty="0">
              <a:solidFill>
                <a:prstClr val="black"/>
              </a:solidFill>
              <a:latin typeface="HG丸ｺﾞｼｯｸM-PRO" panose="020F0600000000000000" pitchFamily="50" charset="-128"/>
              <a:ea typeface="HG丸ｺﾞｼｯｸM-PRO" panose="020F0600000000000000" pitchFamily="50" charset="-128"/>
            </a:endParaRPr>
          </a:p>
        </p:txBody>
      </p:sp>
      <p:grpSp>
        <p:nvGrpSpPr>
          <p:cNvPr id="54" name="グループ化 53"/>
          <p:cNvGrpSpPr/>
          <p:nvPr/>
        </p:nvGrpSpPr>
        <p:grpSpPr>
          <a:xfrm>
            <a:off x="176297" y="23707"/>
            <a:ext cx="6486607" cy="910763"/>
            <a:chOff x="200309" y="1187652"/>
            <a:chExt cx="6486607" cy="910763"/>
          </a:xfrm>
        </p:grpSpPr>
        <p:sp>
          <p:nvSpPr>
            <p:cNvPr id="51" name="正方形/長方形 50"/>
            <p:cNvSpPr/>
            <p:nvPr/>
          </p:nvSpPr>
          <p:spPr>
            <a:xfrm>
              <a:off x="200309" y="1380586"/>
              <a:ext cx="6477000" cy="717829"/>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角丸四角形 51"/>
            <p:cNvSpPr/>
            <p:nvPr/>
          </p:nvSpPr>
          <p:spPr>
            <a:xfrm>
              <a:off x="211632" y="1187652"/>
              <a:ext cx="3718092" cy="351790"/>
            </a:xfrm>
            <a:prstGeom prst="roundRect">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HG丸ｺﾞｼｯｸM-PRO" panose="020F0600000000000000" pitchFamily="50" charset="-128"/>
                  <a:ea typeface="HG丸ｺﾞｼｯｸM-PRO" panose="020F0600000000000000" pitchFamily="50" charset="-128"/>
                </a:rPr>
                <a:t>２．支援の対象となる組織</a:t>
              </a:r>
            </a:p>
          </p:txBody>
        </p:sp>
        <p:sp>
          <p:nvSpPr>
            <p:cNvPr id="53" name="テキスト ボックス 52"/>
            <p:cNvSpPr txBox="1"/>
            <p:nvPr/>
          </p:nvSpPr>
          <p:spPr>
            <a:xfrm>
              <a:off x="209916" y="1535668"/>
              <a:ext cx="6477000" cy="523220"/>
            </a:xfrm>
            <a:prstGeom prst="rect">
              <a:avLst/>
            </a:prstGeom>
            <a:noFill/>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　多面的機能支払交付金を活用した取組を行うためには、以下に示す</a:t>
              </a:r>
              <a:r>
                <a:rPr kumimoji="1" lang="ja-JP" altLang="en-US" sz="1400" b="1" u="sng" dirty="0">
                  <a:latin typeface="HG丸ｺﾞｼｯｸM-PRO" panose="020F0600000000000000" pitchFamily="50" charset="-128"/>
                  <a:ea typeface="HG丸ｺﾞｼｯｸM-PRO" panose="020F0600000000000000" pitchFamily="50" charset="-128"/>
                </a:rPr>
                <a:t>活動組織</a:t>
              </a:r>
              <a:r>
                <a:rPr kumimoji="1" lang="ja-JP" altLang="en-US" sz="1400" dirty="0">
                  <a:latin typeface="HG丸ｺﾞｼｯｸM-PRO" panose="020F0600000000000000" pitchFamily="50" charset="-128"/>
                  <a:ea typeface="HG丸ｺﾞｼｯｸM-PRO" panose="020F0600000000000000" pitchFamily="50" charset="-128"/>
                </a:rPr>
                <a:t>を設立する必要があります。</a:t>
              </a:r>
            </a:p>
          </p:txBody>
        </p:sp>
      </p:grpSp>
      <p:sp>
        <p:nvSpPr>
          <p:cNvPr id="56" name="正方形/長方形 55"/>
          <p:cNvSpPr/>
          <p:nvPr/>
        </p:nvSpPr>
        <p:spPr>
          <a:xfrm>
            <a:off x="176297" y="5330730"/>
            <a:ext cx="6477000" cy="717829"/>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185904" y="5485812"/>
            <a:ext cx="6477000" cy="523220"/>
          </a:xfrm>
          <a:prstGeom prst="rect">
            <a:avLst/>
          </a:prstGeom>
          <a:noFill/>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　原則、農振農用地区域内の農用地を対象に下表のとおり交付金が交付されます。　　　　　　　　　　　　　　　　　　　　　　</a:t>
            </a:r>
          </a:p>
        </p:txBody>
      </p:sp>
      <p:sp>
        <p:nvSpPr>
          <p:cNvPr id="55" name="角丸四角形 54"/>
          <p:cNvSpPr/>
          <p:nvPr/>
        </p:nvSpPr>
        <p:spPr>
          <a:xfrm>
            <a:off x="176297" y="5135211"/>
            <a:ext cx="3259748" cy="351790"/>
          </a:xfrm>
          <a:prstGeom prst="roundRect">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HG丸ｺﾞｼｯｸM-PRO" panose="020F0600000000000000" pitchFamily="50" charset="-128"/>
                <a:ea typeface="HG丸ｺﾞｼｯｸM-PRO" panose="020F0600000000000000" pitchFamily="50" charset="-128"/>
              </a:rPr>
              <a:t>３．交付金の交付単価</a:t>
            </a:r>
          </a:p>
        </p:txBody>
      </p:sp>
      <p:graphicFrame>
        <p:nvGraphicFramePr>
          <p:cNvPr id="58" name="表 57"/>
          <p:cNvGraphicFramePr>
            <a:graphicFrameLocks noGrp="1"/>
          </p:cNvGraphicFramePr>
          <p:nvPr>
            <p:extLst>
              <p:ext uri="{D42A27DB-BD31-4B8C-83A1-F6EECF244321}">
                <p14:modId xmlns:p14="http://schemas.microsoft.com/office/powerpoint/2010/main" val="221679265"/>
              </p:ext>
            </p:extLst>
          </p:nvPr>
        </p:nvGraphicFramePr>
        <p:xfrm>
          <a:off x="462822" y="6341853"/>
          <a:ext cx="5895473" cy="1178325"/>
        </p:xfrm>
        <a:graphic>
          <a:graphicData uri="http://schemas.openxmlformats.org/drawingml/2006/table">
            <a:tbl>
              <a:tblPr/>
              <a:tblGrid>
                <a:gridCol w="517358">
                  <a:extLst>
                    <a:ext uri="{9D8B030D-6E8A-4147-A177-3AD203B41FA5}">
                      <a16:colId xmlns:a16="http://schemas.microsoft.com/office/drawing/2014/main" val="20000"/>
                    </a:ext>
                  </a:extLst>
                </a:gridCol>
                <a:gridCol w="1058779">
                  <a:extLst>
                    <a:ext uri="{9D8B030D-6E8A-4147-A177-3AD203B41FA5}">
                      <a16:colId xmlns:a16="http://schemas.microsoft.com/office/drawing/2014/main" val="20001"/>
                    </a:ext>
                  </a:extLst>
                </a:gridCol>
                <a:gridCol w="1082842">
                  <a:extLst>
                    <a:ext uri="{9D8B030D-6E8A-4147-A177-3AD203B41FA5}">
                      <a16:colId xmlns:a16="http://schemas.microsoft.com/office/drawing/2014/main" val="20002"/>
                    </a:ext>
                  </a:extLst>
                </a:gridCol>
                <a:gridCol w="1070810">
                  <a:extLst>
                    <a:ext uri="{9D8B030D-6E8A-4147-A177-3AD203B41FA5}">
                      <a16:colId xmlns:a16="http://schemas.microsoft.com/office/drawing/2014/main" val="20003"/>
                    </a:ext>
                  </a:extLst>
                </a:gridCol>
                <a:gridCol w="1082842">
                  <a:extLst>
                    <a:ext uri="{9D8B030D-6E8A-4147-A177-3AD203B41FA5}">
                      <a16:colId xmlns:a16="http://schemas.microsoft.com/office/drawing/2014/main" val="20006"/>
                    </a:ext>
                  </a:extLst>
                </a:gridCol>
                <a:gridCol w="1082842">
                  <a:extLst>
                    <a:ext uri="{9D8B030D-6E8A-4147-A177-3AD203B41FA5}">
                      <a16:colId xmlns:a16="http://schemas.microsoft.com/office/drawing/2014/main" val="20007"/>
                    </a:ext>
                  </a:extLst>
                </a:gridCol>
              </a:tblGrid>
              <a:tr h="304800">
                <a:tc>
                  <a:txBody>
                    <a:bodyPr/>
                    <a:lstStyle/>
                    <a:p>
                      <a:pPr algn="ct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地目</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①</a:t>
                      </a:r>
                      <a:r>
                        <a:rPr lang="zh-TW"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農地維持</a:t>
                      </a:r>
                      <a:endParaRPr lang="en-US" altLang="zh-TW" sz="10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p>
                      <a:pPr algn="ctr" fontAlgn="ctr"/>
                      <a:r>
                        <a:rPr lang="zh-TW"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支払</a:t>
                      </a:r>
                      <a:r>
                        <a:rPr lang="en-US" altLang="ja-JP" sz="1000" b="0" i="0" u="none" strike="noStrike" baseline="20000" dirty="0">
                          <a:solidFill>
                            <a:srgbClr val="000000"/>
                          </a:solidFill>
                          <a:effectLst/>
                          <a:latin typeface="HG丸ｺﾞｼｯｸM-PRO" panose="020F0600000000000000" pitchFamily="50" charset="-128"/>
                          <a:ea typeface="HG丸ｺﾞｼｯｸM-PRO" panose="020F0600000000000000" pitchFamily="50" charset="-128"/>
                        </a:rPr>
                        <a:t>※8</a:t>
                      </a:r>
                      <a:endParaRPr lang="zh-TW" altLang="en-US" sz="1000" b="0" i="0" u="none" strike="noStrike" baseline="20000"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FF"/>
                    </a:solidFill>
                  </a:tcPr>
                </a:tc>
                <a:tc>
                  <a:txBody>
                    <a:bodyPr/>
                    <a:lstStyle/>
                    <a:p>
                      <a:pPr algn="ctr" fontAlgn="ctr"/>
                      <a:r>
                        <a:rPr lang="ja-JP"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②</a:t>
                      </a:r>
                      <a:r>
                        <a:rPr lang="zh-TW"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資源向上支払（共同</a:t>
                      </a:r>
                      <a:r>
                        <a:rPr lang="en-US" altLang="ja-JP" sz="1000" b="0" i="0" u="none" strike="noStrike" baseline="20000" dirty="0">
                          <a:solidFill>
                            <a:srgbClr val="000000"/>
                          </a:solidFill>
                          <a:effectLst/>
                          <a:latin typeface="HG丸ｺﾞｼｯｸM-PRO" panose="020F0600000000000000" pitchFamily="50" charset="-128"/>
                          <a:ea typeface="HG丸ｺﾞｼｯｸM-PRO" panose="020F0600000000000000" pitchFamily="50" charset="-128"/>
                        </a:rPr>
                        <a:t>※1</a:t>
                      </a:r>
                      <a:r>
                        <a:rPr lang="ja-JP" altLang="en-US" sz="1000" b="0" i="0" u="none" strike="noStrike" baseline="20000" dirty="0" err="1">
                          <a:solidFill>
                            <a:srgbClr val="000000"/>
                          </a:solidFill>
                          <a:effectLst/>
                          <a:latin typeface="HG丸ｺﾞｼｯｸM-PRO" panose="020F0600000000000000" pitchFamily="50" charset="-128"/>
                          <a:ea typeface="HG丸ｺﾞｼｯｸM-PRO" panose="020F0600000000000000" pitchFamily="50" charset="-128"/>
                        </a:rPr>
                        <a:t>、</a:t>
                      </a:r>
                      <a:r>
                        <a:rPr lang="en-US" altLang="ja-JP" sz="1000" b="0" i="0" u="none" strike="noStrike" baseline="20000" dirty="0">
                          <a:solidFill>
                            <a:srgbClr val="000000"/>
                          </a:solidFill>
                          <a:effectLst/>
                          <a:latin typeface="HG丸ｺﾞｼｯｸM-PRO" panose="020F0600000000000000" pitchFamily="50" charset="-128"/>
                          <a:ea typeface="HG丸ｺﾞｼｯｸM-PRO" panose="020F0600000000000000" pitchFamily="50" charset="-128"/>
                        </a:rPr>
                        <a:t>2</a:t>
                      </a:r>
                      <a:r>
                        <a:rPr lang="ja-JP" altLang="en-US" sz="1000" b="0" i="0" u="none" strike="noStrike" baseline="20000" dirty="0" err="1">
                          <a:solidFill>
                            <a:srgbClr val="000000"/>
                          </a:solidFill>
                          <a:effectLst/>
                          <a:latin typeface="HG丸ｺﾞｼｯｸM-PRO" panose="020F0600000000000000" pitchFamily="50" charset="-128"/>
                          <a:ea typeface="HG丸ｺﾞｼｯｸM-PRO" panose="020F0600000000000000" pitchFamily="50" charset="-128"/>
                        </a:rPr>
                        <a:t>、</a:t>
                      </a:r>
                      <a:r>
                        <a:rPr lang="en-US" altLang="ja-JP" sz="1000" b="0" i="0" u="none" strike="noStrike" baseline="20000" dirty="0">
                          <a:solidFill>
                            <a:srgbClr val="000000"/>
                          </a:solidFill>
                          <a:effectLst/>
                          <a:latin typeface="HG丸ｺﾞｼｯｸM-PRO" panose="020F0600000000000000" pitchFamily="50" charset="-128"/>
                          <a:ea typeface="HG丸ｺﾞｼｯｸM-PRO" panose="020F0600000000000000" pitchFamily="50" charset="-128"/>
                        </a:rPr>
                        <a:t>3</a:t>
                      </a:r>
                      <a:r>
                        <a:rPr lang="zh-TW"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ja-JP"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①と②に取り組む場合</a:t>
                      </a:r>
                      <a:endParaRPr lang="zh-TW"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ja-JP"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③</a:t>
                      </a:r>
                      <a:r>
                        <a:rPr lang="zh-TW"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資源向上支払</a:t>
                      </a:r>
                      <a:br>
                        <a:rPr lang="zh-TW"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zh-TW"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a:t>
                      </a:r>
                      <a:r>
                        <a:rPr lang="zh-TW"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長寿命化</a:t>
                      </a:r>
                      <a:r>
                        <a:rPr lang="en-US" altLang="ja-JP" sz="1000" b="0" i="0" u="none" strike="noStrike" baseline="20000" dirty="0">
                          <a:solidFill>
                            <a:srgbClr val="000000"/>
                          </a:solidFill>
                          <a:effectLst/>
                          <a:latin typeface="HG丸ｺﾞｼｯｸM-PRO" panose="020F0600000000000000" pitchFamily="50" charset="-128"/>
                          <a:ea typeface="HG丸ｺﾞｼｯｸM-PRO" panose="020F0600000000000000" pitchFamily="50" charset="-128"/>
                        </a:rPr>
                        <a:t>※4</a:t>
                      </a:r>
                      <a:r>
                        <a:rPr lang="ja-JP" altLang="en-US" sz="1000" b="0" i="0" u="none" strike="noStrike" baseline="20000" dirty="0" err="1">
                          <a:solidFill>
                            <a:srgbClr val="000000"/>
                          </a:solidFill>
                          <a:effectLst/>
                          <a:latin typeface="HG丸ｺﾞｼｯｸM-PRO" panose="020F0600000000000000" pitchFamily="50" charset="-128"/>
                          <a:ea typeface="HG丸ｺﾞｼｯｸM-PRO" panose="020F0600000000000000" pitchFamily="50" charset="-128"/>
                        </a:rPr>
                        <a:t>、</a:t>
                      </a:r>
                      <a:r>
                        <a:rPr lang="en-US" altLang="ja-JP" sz="1000" b="0" i="0" u="none" strike="noStrike" baseline="20000" dirty="0">
                          <a:solidFill>
                            <a:srgbClr val="000000"/>
                          </a:solidFill>
                          <a:effectLst/>
                          <a:latin typeface="HG丸ｺﾞｼｯｸM-PRO" panose="020F0600000000000000" pitchFamily="50" charset="-128"/>
                          <a:ea typeface="HG丸ｺﾞｼｯｸM-PRO" panose="020F0600000000000000" pitchFamily="50" charset="-128"/>
                        </a:rPr>
                        <a:t>5</a:t>
                      </a:r>
                      <a:r>
                        <a:rPr lang="ja-JP" altLang="en-US" sz="1000" b="0" i="0" u="none" strike="noStrike" baseline="20000" dirty="0" err="1">
                          <a:solidFill>
                            <a:srgbClr val="000000"/>
                          </a:solidFill>
                          <a:effectLst/>
                          <a:latin typeface="HG丸ｺﾞｼｯｸM-PRO" panose="020F0600000000000000" pitchFamily="50" charset="-128"/>
                          <a:ea typeface="HG丸ｺﾞｼｯｸM-PRO" panose="020F0600000000000000" pitchFamily="50" charset="-128"/>
                        </a:rPr>
                        <a:t>、</a:t>
                      </a:r>
                      <a:r>
                        <a:rPr lang="en-US" altLang="ja-JP" sz="1000" b="0" i="0" u="none" strike="noStrike" baseline="20000" dirty="0">
                          <a:solidFill>
                            <a:srgbClr val="000000"/>
                          </a:solidFill>
                          <a:effectLst/>
                          <a:latin typeface="HG丸ｺﾞｼｯｸM-PRO" panose="020F0600000000000000" pitchFamily="50" charset="-128"/>
                          <a:ea typeface="HG丸ｺﾞｼｯｸM-PRO" panose="020F0600000000000000" pitchFamily="50" charset="-128"/>
                        </a:rPr>
                        <a:t>6</a:t>
                      </a:r>
                      <a:r>
                        <a:rPr lang="zh-TW"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ja-JP"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①、②及び③に取り組む場合</a:t>
                      </a:r>
                      <a:r>
                        <a:rPr lang="en-US" altLang="ja-JP" sz="1000" b="0" i="0" u="none" strike="noStrike" baseline="20000" dirty="0">
                          <a:solidFill>
                            <a:srgbClr val="000000"/>
                          </a:solidFill>
                          <a:effectLst/>
                          <a:latin typeface="HG丸ｺﾞｼｯｸM-PRO" panose="020F0600000000000000" pitchFamily="50" charset="-128"/>
                          <a:ea typeface="HG丸ｺﾞｼｯｸM-PRO" panose="020F0600000000000000" pitchFamily="50" charset="-128"/>
                        </a:rPr>
                        <a:t>※7</a:t>
                      </a:r>
                      <a:endParaRPr lang="zh-TW" altLang="en-US" sz="1000" b="0" i="0" u="none" strike="noStrike" baseline="20000"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extLst>
                  <a:ext uri="{0D108BD9-81ED-4DB2-BD59-A6C34878D82A}">
                    <a16:rowId xmlns:a16="http://schemas.microsoft.com/office/drawing/2014/main" val="10000"/>
                  </a:ext>
                </a:extLst>
              </a:tr>
              <a:tr h="288000">
                <a:tc>
                  <a:txBody>
                    <a:bodyPr/>
                    <a:lstStyle/>
                    <a:p>
                      <a:pPr algn="ct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田</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3,000</a:t>
                      </a:r>
                    </a:p>
                  </a:txBody>
                  <a:tcPr marL="72000"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FF"/>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2,400</a:t>
                      </a:r>
                    </a:p>
                  </a:txBody>
                  <a:tcPr marL="72000" marR="7200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5,400</a:t>
                      </a:r>
                    </a:p>
                  </a:txBody>
                  <a:tcPr marL="72000" marR="72000"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4,400</a:t>
                      </a:r>
                    </a:p>
                  </a:txBody>
                  <a:tcPr marL="72000" marR="72000"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9,200</a:t>
                      </a:r>
                    </a:p>
                  </a:txBody>
                  <a:tcPr marL="72000" marR="7200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extLst>
                  <a:ext uri="{0D108BD9-81ED-4DB2-BD59-A6C34878D82A}">
                    <a16:rowId xmlns:a16="http://schemas.microsoft.com/office/drawing/2014/main" val="10002"/>
                  </a:ext>
                </a:extLst>
              </a:tr>
              <a:tr h="288000">
                <a:tc>
                  <a:txBody>
                    <a:bodyPr/>
                    <a:lstStyle/>
                    <a:p>
                      <a:pPr algn="ct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畑</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2,000</a:t>
                      </a:r>
                    </a:p>
                  </a:txBody>
                  <a:tcPr marL="72000"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FF"/>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1,440</a:t>
                      </a:r>
                    </a:p>
                  </a:txBody>
                  <a:tcPr marL="72000" marR="72000"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3,440</a:t>
                      </a:r>
                    </a:p>
                  </a:txBody>
                  <a:tcPr marL="72000" marR="72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2,000</a:t>
                      </a:r>
                    </a:p>
                  </a:txBody>
                  <a:tcPr marL="72000" marR="72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5,080</a:t>
                      </a:r>
                    </a:p>
                  </a:txBody>
                  <a:tcPr marL="72000" marR="72000"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extLst>
                  <a:ext uri="{0D108BD9-81ED-4DB2-BD59-A6C34878D82A}">
                    <a16:rowId xmlns:a16="http://schemas.microsoft.com/office/drawing/2014/main" val="10003"/>
                  </a:ext>
                </a:extLst>
              </a:tr>
              <a:tr h="288000">
                <a:tc>
                  <a:txBody>
                    <a:bodyPr/>
                    <a:lstStyle/>
                    <a:p>
                      <a:pPr algn="ct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草地</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250</a:t>
                      </a:r>
                    </a:p>
                  </a:txBody>
                  <a:tcPr marL="72000"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240</a:t>
                      </a:r>
                    </a:p>
                  </a:txBody>
                  <a:tcPr marL="72000" marR="72000"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490</a:t>
                      </a:r>
                    </a:p>
                  </a:txBody>
                  <a:tcPr marL="72000" marR="72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400</a:t>
                      </a:r>
                    </a:p>
                  </a:txBody>
                  <a:tcPr marL="72000" marR="72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7DEE8"/>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830</a:t>
                      </a:r>
                    </a:p>
                  </a:txBody>
                  <a:tcPr marL="72000" marR="72000"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7DEE8"/>
                    </a:solidFill>
                  </a:tcPr>
                </a:tc>
                <a:extLst>
                  <a:ext uri="{0D108BD9-81ED-4DB2-BD59-A6C34878D82A}">
                    <a16:rowId xmlns:a16="http://schemas.microsoft.com/office/drawing/2014/main" val="10004"/>
                  </a:ext>
                </a:extLst>
              </a:tr>
            </a:tbl>
          </a:graphicData>
        </a:graphic>
      </p:graphicFrame>
      <p:sp>
        <p:nvSpPr>
          <p:cNvPr id="59" name="テキスト ボックス 39"/>
          <p:cNvSpPr txBox="1">
            <a:spLocks noChangeArrowheads="1"/>
          </p:cNvSpPr>
          <p:nvPr/>
        </p:nvSpPr>
        <p:spPr bwMode="auto">
          <a:xfrm>
            <a:off x="494462" y="7602502"/>
            <a:ext cx="6058206" cy="226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sysDash"/>
                <a:miter lim="800000"/>
                <a:headEnd/>
                <a:tailEnd/>
              </a14:hiddenLine>
            </a:ext>
          </a:extLst>
        </p:spPr>
        <p:txBody>
          <a:bodyPr wrap="square" lIns="0" tIns="0" rIns="0" bIns="0" anchor="t">
            <a:spAutoFit/>
          </a:bodyPr>
          <a:lstStyle>
            <a:lvl1pPr marL="125413" indent="-125413"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marL="144000" indent="-144000" eaLnBrk="1" hangingPunct="1">
              <a:spcBef>
                <a:spcPts val="0"/>
              </a:spcBef>
              <a:spcAft>
                <a:spcPts val="300"/>
              </a:spcAft>
              <a:buNone/>
              <a:defRPr/>
            </a:pPr>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１：農地・水保全管理支払の取組を含め５年間以上実施した地区は、②の単価に</a:t>
            </a:r>
            <a:r>
              <a:rPr lang="en-US" altLang="ja-JP" sz="1000" dirty="0">
                <a:latin typeface="ＭＳ Ｐゴシック" panose="020B0600070205080204" pitchFamily="50" charset="-128"/>
                <a:ea typeface="ＭＳ Ｐゴシック" panose="020B0600070205080204" pitchFamily="50" charset="-128"/>
              </a:rPr>
              <a:t>0.75</a:t>
            </a:r>
            <a:r>
              <a:rPr lang="ja-JP" altLang="en-US" sz="1000" dirty="0">
                <a:latin typeface="ＭＳ Ｐゴシック" panose="020B0600070205080204" pitchFamily="50" charset="-128"/>
                <a:ea typeface="ＭＳ Ｐゴシック" panose="020B0600070205080204" pitchFamily="50" charset="-128"/>
              </a:rPr>
              <a:t>を乗じた額になります。</a:t>
            </a:r>
            <a:endParaRPr lang="en-US" altLang="ja-JP" sz="1000" dirty="0">
              <a:latin typeface="ＭＳ Ｐゴシック" panose="020B0600070205080204" pitchFamily="50" charset="-128"/>
              <a:ea typeface="ＭＳ Ｐゴシック" panose="020B0600070205080204" pitchFamily="50" charset="-128"/>
            </a:endParaRPr>
          </a:p>
          <a:p>
            <a:pPr marL="144000" indent="-144000" eaLnBrk="1" hangingPunct="1">
              <a:spcBef>
                <a:spcPts val="0"/>
              </a:spcBef>
              <a:spcAft>
                <a:spcPts val="300"/>
              </a:spcAft>
              <a:buNone/>
              <a:defRPr/>
            </a:pPr>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２：②の資源向上支払</a:t>
            </a:r>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共同</a:t>
            </a:r>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は、①の農地維持支払と併せて取り組むことが基本になります。</a:t>
            </a:r>
            <a:endParaRPr lang="en-US" altLang="ja-JP" sz="1000" dirty="0">
              <a:latin typeface="ＭＳ Ｐゴシック" panose="020B0600070205080204" pitchFamily="50" charset="-128"/>
              <a:ea typeface="ＭＳ Ｐゴシック" panose="020B0600070205080204" pitchFamily="50" charset="-128"/>
            </a:endParaRPr>
          </a:p>
          <a:p>
            <a:pPr marL="144000" indent="-144000" eaLnBrk="1" hangingPunct="1">
              <a:spcBef>
                <a:spcPts val="0"/>
              </a:spcBef>
              <a:spcAft>
                <a:spcPts val="300"/>
              </a:spcAft>
              <a:buNone/>
              <a:defRPr/>
            </a:pPr>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３：多面的機能の増進を図る活動に取り組めない地区は、単価は</a:t>
            </a:r>
            <a:r>
              <a:rPr lang="en-US" altLang="ja-JP" sz="1000" dirty="0">
                <a:latin typeface="ＭＳ Ｐゴシック" panose="020B0600070205080204" pitchFamily="50" charset="-128"/>
                <a:ea typeface="ＭＳ Ｐゴシック" panose="020B0600070205080204" pitchFamily="50" charset="-128"/>
              </a:rPr>
              <a:t>5/6</a:t>
            </a:r>
            <a:r>
              <a:rPr lang="ja-JP" altLang="en-US" sz="1000" dirty="0">
                <a:latin typeface="ＭＳ Ｐゴシック" panose="020B0600070205080204" pitchFamily="50" charset="-128"/>
                <a:ea typeface="ＭＳ Ｐゴシック" panose="020B0600070205080204" pitchFamily="50" charset="-128"/>
              </a:rPr>
              <a:t>を乗じた額になります。</a:t>
            </a:r>
            <a:endParaRPr lang="en-US" altLang="ja-JP" sz="1000" dirty="0">
              <a:latin typeface="ＭＳ Ｐゴシック" panose="020B0600070205080204" pitchFamily="50" charset="-128"/>
              <a:ea typeface="ＭＳ Ｐゴシック" panose="020B0600070205080204" pitchFamily="50" charset="-128"/>
            </a:endParaRPr>
          </a:p>
          <a:p>
            <a:pPr marL="144000" indent="-144000" eaLnBrk="1" hangingPunct="1">
              <a:spcBef>
                <a:spcPts val="0"/>
              </a:spcBef>
              <a:spcAft>
                <a:spcPts val="300"/>
              </a:spcAft>
              <a:buNone/>
              <a:defRPr/>
            </a:pPr>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４：水路や農道などの施設の補修や更新を実施します。</a:t>
            </a:r>
            <a:endParaRPr lang="en-US" altLang="ja-JP" sz="1000" dirty="0">
              <a:latin typeface="ＭＳ Ｐゴシック" panose="020B0600070205080204" pitchFamily="50" charset="-128"/>
              <a:ea typeface="ＭＳ Ｐゴシック" panose="020B0600070205080204" pitchFamily="50" charset="-128"/>
            </a:endParaRPr>
          </a:p>
          <a:p>
            <a:pPr marL="144000" indent="-144000" eaLnBrk="1" hangingPunct="1">
              <a:spcBef>
                <a:spcPts val="0"/>
              </a:spcBef>
              <a:spcAft>
                <a:spcPts val="300"/>
              </a:spcAft>
              <a:buNone/>
              <a:defRPr/>
            </a:pPr>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５：本単価は交付上限額になります。</a:t>
            </a:r>
            <a:endParaRPr lang="en-US" altLang="ja-JP" sz="1000" dirty="0">
              <a:latin typeface="ＭＳ Ｐゴシック" panose="020B0600070205080204" pitchFamily="50" charset="-128"/>
              <a:ea typeface="ＭＳ Ｐゴシック" panose="020B0600070205080204" pitchFamily="50" charset="-128"/>
            </a:endParaRPr>
          </a:p>
          <a:p>
            <a:pPr marL="144000" indent="-144000" eaLnBrk="1" hangingPunct="1">
              <a:spcBef>
                <a:spcPts val="0"/>
              </a:spcBef>
              <a:spcAft>
                <a:spcPts val="300"/>
              </a:spcAft>
              <a:buNone/>
              <a:defRPr/>
            </a:pPr>
            <a:r>
              <a:rPr lang="ja-JP" altLang="en-US" sz="1000" dirty="0">
                <a:latin typeface="ＭＳ Ｐゴシック" panose="020B0600070205080204" pitchFamily="50" charset="-128"/>
                <a:ea typeface="ＭＳ Ｐゴシック" panose="020B0600070205080204" pitchFamily="50" charset="-128"/>
              </a:rPr>
              <a:t>　　　なお、広域活動組織の規模を満たさず、かつ直営施工を実施しない地区は、単価は</a:t>
            </a:r>
            <a:r>
              <a:rPr lang="en-US" altLang="ja-JP" sz="1000" dirty="0">
                <a:latin typeface="ＭＳ Ｐゴシック" panose="020B0600070205080204" pitchFamily="50" charset="-128"/>
                <a:ea typeface="ＭＳ Ｐゴシック" panose="020B0600070205080204" pitchFamily="50" charset="-128"/>
              </a:rPr>
              <a:t>5/6</a:t>
            </a:r>
            <a:r>
              <a:rPr lang="ja-JP" altLang="en-US" sz="1000" dirty="0">
                <a:latin typeface="ＭＳ Ｐゴシック" panose="020B0600070205080204" pitchFamily="50" charset="-128"/>
                <a:ea typeface="ＭＳ Ｐゴシック" panose="020B0600070205080204" pitchFamily="50" charset="-128"/>
              </a:rPr>
              <a:t>を乗じた額になります。</a:t>
            </a:r>
            <a:endParaRPr lang="en-US" altLang="ja-JP" sz="1000" dirty="0">
              <a:latin typeface="ＭＳ Ｐゴシック" panose="020B0600070205080204" pitchFamily="50" charset="-128"/>
              <a:ea typeface="ＭＳ Ｐゴシック" panose="020B0600070205080204" pitchFamily="50" charset="-128"/>
            </a:endParaRPr>
          </a:p>
          <a:p>
            <a:pPr marL="144000" indent="-144000" eaLnBrk="1" hangingPunct="1">
              <a:spcBef>
                <a:spcPts val="0"/>
              </a:spcBef>
              <a:spcAft>
                <a:spcPts val="300"/>
              </a:spcAft>
              <a:buNone/>
              <a:defRPr/>
            </a:pPr>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６：広域活動組織の規模を満たさない場合、③の交付上限額は、保全管理する区域内に存在する集落数に</a:t>
            </a:r>
            <a:r>
              <a:rPr lang="en-US" altLang="ja-JP" sz="1000" dirty="0">
                <a:latin typeface="ＭＳ Ｐゴシック" panose="020B0600070205080204" pitchFamily="50" charset="-128"/>
                <a:ea typeface="ＭＳ Ｐゴシック" panose="020B0600070205080204" pitchFamily="50" charset="-128"/>
              </a:rPr>
              <a:t>200</a:t>
            </a:r>
          </a:p>
          <a:p>
            <a:pPr marL="144000" indent="-144000" eaLnBrk="1" hangingPunct="1">
              <a:spcBef>
                <a:spcPts val="0"/>
              </a:spcBef>
              <a:spcAft>
                <a:spcPts val="300"/>
              </a:spcAft>
              <a:buNone/>
              <a:defRPr/>
            </a:pPr>
            <a:r>
              <a:rPr lang="ja-JP" altLang="en-US" sz="1000" dirty="0">
                <a:latin typeface="ＭＳ Ｐゴシック" panose="020B0600070205080204" pitchFamily="50" charset="-128"/>
                <a:ea typeface="ＭＳ Ｐゴシック" panose="020B0600070205080204" pitchFamily="50" charset="-128"/>
              </a:rPr>
              <a:t>　　　万円を乗じた額と上記単価に対象農用地面積を乗じた額の小さい額となります。</a:t>
            </a:r>
            <a:endParaRPr lang="en-US" altLang="ja-JP" sz="1000" dirty="0">
              <a:latin typeface="ＭＳ Ｐゴシック" panose="020B0600070205080204" pitchFamily="50" charset="-128"/>
              <a:ea typeface="ＭＳ Ｐゴシック" panose="020B0600070205080204" pitchFamily="50" charset="-128"/>
            </a:endParaRPr>
          </a:p>
          <a:p>
            <a:pPr marL="144000" indent="-144000" eaLnBrk="1" hangingPunct="1">
              <a:spcBef>
                <a:spcPts val="0"/>
              </a:spcBef>
              <a:spcAft>
                <a:spcPts val="300"/>
              </a:spcAft>
              <a:buNone/>
              <a:defRPr/>
            </a:pPr>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７：②及び③に一緒に取り組む地区は、②の単価は</a:t>
            </a:r>
            <a:r>
              <a:rPr lang="en-US" altLang="ja-JP" sz="1000" dirty="0">
                <a:latin typeface="ＭＳ Ｐゴシック" panose="020B0600070205080204" pitchFamily="50" charset="-128"/>
                <a:ea typeface="ＭＳ Ｐゴシック" panose="020B0600070205080204" pitchFamily="50" charset="-128"/>
              </a:rPr>
              <a:t>0.75</a:t>
            </a:r>
            <a:r>
              <a:rPr lang="ja-JP" altLang="en-US" sz="1000" dirty="0">
                <a:latin typeface="ＭＳ Ｐゴシック" panose="020B0600070205080204" pitchFamily="50" charset="-128"/>
                <a:ea typeface="ＭＳ Ｐゴシック" panose="020B0600070205080204" pitchFamily="50" charset="-128"/>
              </a:rPr>
              <a:t>を乗じた額になります。</a:t>
            </a:r>
            <a:endParaRPr lang="en-US" altLang="ja-JP" sz="1000" dirty="0">
              <a:latin typeface="ＭＳ Ｐゴシック" panose="020B0600070205080204" pitchFamily="50" charset="-128"/>
              <a:ea typeface="ＭＳ Ｐゴシック" panose="020B0600070205080204" pitchFamily="50" charset="-128"/>
            </a:endParaRPr>
          </a:p>
          <a:p>
            <a:pPr marL="144000" indent="-144000" eaLnBrk="1" hangingPunct="1">
              <a:spcBef>
                <a:spcPts val="0"/>
              </a:spcBef>
              <a:spcAft>
                <a:spcPts val="300"/>
              </a:spcAft>
              <a:buNone/>
              <a:defRPr/>
            </a:pPr>
            <a:r>
              <a:rPr lang="ja-JP" altLang="en-US" sz="1000" dirty="0">
                <a:latin typeface="ＭＳ Ｐゴシック" panose="020B0600070205080204" pitchFamily="50" charset="-128"/>
                <a:ea typeface="ＭＳ Ｐゴシック" panose="020B0600070205080204" pitchFamily="50" charset="-128"/>
              </a:rPr>
              <a:t>　　　したがって、①、②及び③に一緒に取り組む場合、都府県・田では合計で</a:t>
            </a:r>
            <a:r>
              <a:rPr lang="en-US" altLang="ja-JP" sz="1000" dirty="0">
                <a:latin typeface="ＭＳ Ｐゴシック" panose="020B0600070205080204" pitchFamily="50" charset="-128"/>
                <a:ea typeface="ＭＳ Ｐゴシック" panose="020B0600070205080204" pitchFamily="50" charset="-128"/>
              </a:rPr>
              <a:t>9,200</a:t>
            </a:r>
            <a:r>
              <a:rPr lang="ja-JP" altLang="en-US" sz="1000" dirty="0">
                <a:latin typeface="ＭＳ Ｐゴシック" panose="020B0600070205080204" pitchFamily="50" charset="-128"/>
                <a:ea typeface="ＭＳ Ｐゴシック" panose="020B0600070205080204" pitchFamily="50" charset="-128"/>
              </a:rPr>
              <a:t>円</a:t>
            </a:r>
            <a:r>
              <a:rPr lang="en-US" altLang="ja-JP" sz="1000" dirty="0">
                <a:latin typeface="ＭＳ Ｐゴシック" panose="020B0600070205080204" pitchFamily="50" charset="-128"/>
                <a:ea typeface="ＭＳ Ｐゴシック" panose="020B0600070205080204" pitchFamily="50" charset="-128"/>
              </a:rPr>
              <a:t>/10a</a:t>
            </a:r>
            <a:r>
              <a:rPr lang="ja-JP" altLang="en-US" sz="1000" dirty="0">
                <a:latin typeface="ＭＳ Ｐゴシック" panose="020B0600070205080204" pitchFamily="50" charset="-128"/>
                <a:ea typeface="ＭＳ Ｐゴシック" panose="020B0600070205080204" pitchFamily="50" charset="-128"/>
              </a:rPr>
              <a:t>になります。</a:t>
            </a:r>
            <a:endParaRPr lang="en-US" altLang="ja-JP" sz="1000" dirty="0">
              <a:latin typeface="ＭＳ Ｐゴシック" panose="020B0600070205080204" pitchFamily="50" charset="-128"/>
              <a:ea typeface="ＭＳ Ｐゴシック" panose="020B0600070205080204" pitchFamily="50" charset="-128"/>
            </a:endParaRPr>
          </a:p>
          <a:p>
            <a:pPr marL="144000" indent="-144000" eaLnBrk="1" hangingPunct="1">
              <a:spcBef>
                <a:spcPts val="0"/>
              </a:spcBef>
              <a:spcAft>
                <a:spcPts val="300"/>
              </a:spcAft>
              <a:buNone/>
              <a:defRPr/>
            </a:pPr>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８：事業計画期間中に畑地化する場合、当該期間中においては、農地維持支払の交付単価は地目変更前の</a:t>
            </a:r>
            <a:endParaRPr lang="en-US" altLang="ja-JP" sz="1000" dirty="0">
              <a:latin typeface="ＭＳ Ｐゴシック" panose="020B0600070205080204" pitchFamily="50" charset="-128"/>
              <a:ea typeface="ＭＳ Ｐゴシック" panose="020B0600070205080204" pitchFamily="50" charset="-128"/>
            </a:endParaRPr>
          </a:p>
          <a:p>
            <a:pPr marL="144000" indent="-144000" eaLnBrk="1" hangingPunct="1">
              <a:spcBef>
                <a:spcPts val="0"/>
              </a:spcBef>
              <a:spcAft>
                <a:spcPts val="300"/>
              </a:spcAft>
              <a:buNone/>
              <a:defRPr/>
            </a:pPr>
            <a:r>
              <a:rPr lang="ja-JP" altLang="en-US" sz="1000" dirty="0">
                <a:latin typeface="ＭＳ Ｐゴシック" panose="020B0600070205080204" pitchFamily="50" charset="-128"/>
                <a:ea typeface="ＭＳ Ｐゴシック" panose="020B0600070205080204" pitchFamily="50" charset="-128"/>
              </a:rPr>
              <a:t>　　　単価を適用します。</a:t>
            </a:r>
            <a:endParaRPr lang="en-US" altLang="ja-JP" sz="1000" dirty="0">
              <a:latin typeface="ＭＳ Ｐゴシック" panose="020B0600070205080204" pitchFamily="50" charset="-128"/>
              <a:ea typeface="ＭＳ Ｐゴシック" panose="020B0600070205080204" pitchFamily="50" charset="-128"/>
            </a:endParaRPr>
          </a:p>
        </p:txBody>
      </p:sp>
      <p:sp>
        <p:nvSpPr>
          <p:cNvPr id="61" name="テキスト ボックス 60"/>
          <p:cNvSpPr txBox="1"/>
          <p:nvPr/>
        </p:nvSpPr>
        <p:spPr>
          <a:xfrm>
            <a:off x="5450688" y="6025327"/>
            <a:ext cx="1101980" cy="276999"/>
          </a:xfrm>
          <a:prstGeom prst="rect">
            <a:avLst/>
          </a:prstGeom>
          <a:noFill/>
        </p:spPr>
        <p:txBody>
          <a:bodyPr wrap="square" rtlCol="0">
            <a:spAutoFit/>
          </a:bodyPr>
          <a:lstStyle/>
          <a:p>
            <a:r>
              <a:rPr kumimoji="1" lang="ja-JP" altLang="en-US" sz="1200" dirty="0">
                <a:latin typeface="HG丸ｺﾞｼｯｸM-PRO" panose="020F0600000000000000" pitchFamily="50" charset="-128"/>
                <a:ea typeface="HG丸ｺﾞｼｯｸM-PRO" panose="020F0600000000000000" pitchFamily="50" charset="-128"/>
              </a:rPr>
              <a:t>（円</a:t>
            </a:r>
            <a:r>
              <a:rPr kumimoji="1" lang="en-US" altLang="ja-JP" sz="1200" dirty="0">
                <a:latin typeface="HG丸ｺﾞｼｯｸM-PRO" panose="020F0600000000000000" pitchFamily="50" charset="-128"/>
                <a:ea typeface="HG丸ｺﾞｼｯｸM-PRO" panose="020F0600000000000000" pitchFamily="50" charset="-128"/>
              </a:rPr>
              <a:t>/10a</a:t>
            </a:r>
            <a:r>
              <a:rPr kumimoji="1" lang="ja-JP" altLang="en-US" sz="1200" dirty="0">
                <a:latin typeface="HG丸ｺﾞｼｯｸM-PRO" panose="020F0600000000000000" pitchFamily="50" charset="-128"/>
                <a:ea typeface="HG丸ｺﾞｼｯｸM-PRO" panose="020F0600000000000000" pitchFamily="50" charset="-128"/>
              </a:rPr>
              <a:t>）</a:t>
            </a:r>
          </a:p>
        </p:txBody>
      </p:sp>
      <p:sp>
        <p:nvSpPr>
          <p:cNvPr id="62" name="正方形/長方形 61"/>
          <p:cNvSpPr/>
          <p:nvPr/>
        </p:nvSpPr>
        <p:spPr>
          <a:xfrm>
            <a:off x="962526" y="6341853"/>
            <a:ext cx="1082842" cy="117832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2038254" y="6341852"/>
            <a:ext cx="1082842" cy="117832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4187343" y="6339253"/>
            <a:ext cx="1082842" cy="117832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スライド番号プレースホルダー 67"/>
          <p:cNvSpPr>
            <a:spLocks noGrp="1"/>
          </p:cNvSpPr>
          <p:nvPr>
            <p:ph type="sldNum" sz="quarter" idx="12"/>
          </p:nvPr>
        </p:nvSpPr>
        <p:spPr/>
        <p:txBody>
          <a:bodyPr/>
          <a:lstStyle/>
          <a:p>
            <a:fld id="{2AD9BEA6-E6C9-4B4B-944F-0ED762EC3012}" type="slidenum">
              <a:rPr kumimoji="1" lang="ja-JP" altLang="en-US" smtClean="0"/>
              <a:t>3</a:t>
            </a:fld>
            <a:endParaRPr kumimoji="1" lang="ja-JP" altLang="en-US"/>
          </a:p>
        </p:txBody>
      </p:sp>
    </p:spTree>
    <p:extLst>
      <p:ext uri="{BB962C8B-B14F-4D97-AF65-F5344CB8AC3E}">
        <p14:creationId xmlns:p14="http://schemas.microsoft.com/office/powerpoint/2010/main" val="3877704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角丸四角形 30"/>
          <p:cNvSpPr/>
          <p:nvPr/>
        </p:nvSpPr>
        <p:spPr>
          <a:xfrm>
            <a:off x="88009" y="454511"/>
            <a:ext cx="6673737" cy="7975824"/>
          </a:xfrm>
          <a:prstGeom prst="roundRect">
            <a:avLst>
              <a:gd name="adj" fmla="val 1926"/>
            </a:avLst>
          </a:prstGeom>
          <a:solidFill>
            <a:srgbClr val="EBFFFF"/>
          </a:solidFill>
          <a:ln w="19050">
            <a:solidFill>
              <a:srgbClr val="66FF66"/>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0" name="テキスト ボックス 4"/>
          <p:cNvSpPr txBox="1">
            <a:spLocks noChangeArrowheads="1"/>
          </p:cNvSpPr>
          <p:nvPr/>
        </p:nvSpPr>
        <p:spPr bwMode="auto">
          <a:xfrm>
            <a:off x="180302" y="3213522"/>
            <a:ext cx="6465195" cy="5216813"/>
          </a:xfrm>
          <a:prstGeom prst="rect">
            <a:avLst/>
          </a:prstGeom>
          <a:noFill/>
          <a:ln w="9525">
            <a:noFill/>
            <a:prstDash val="dash"/>
            <a:miter lim="800000"/>
            <a:headEnd/>
            <a:tailEnd/>
          </a:ln>
        </p:spPr>
        <p:txBody>
          <a:bodyPr wrap="square" lIns="0" tIns="0" rIns="0" bIns="0">
            <a:spAutoFit/>
          </a:bodyPr>
          <a:lstStyle/>
          <a:p>
            <a:pPr marL="144000" indent="-144000">
              <a:spcAft>
                <a:spcPts val="300"/>
              </a:spcAft>
            </a:pPr>
            <a:r>
              <a:rPr lang="ja-JP" altLang="en-US" sz="1400" dirty="0">
                <a:latin typeface="HG丸ｺﾞｼｯｸM-PRO" pitchFamily="50" charset="-128"/>
                <a:ea typeface="HG丸ｺﾞｼｯｸM-PRO" pitchFamily="50" charset="-128"/>
              </a:rPr>
              <a:t>○　日当</a:t>
            </a:r>
            <a:endParaRPr lang="en-US" altLang="ja-JP" sz="1400" dirty="0">
              <a:latin typeface="HG丸ｺﾞｼｯｸM-PRO" pitchFamily="50" charset="-128"/>
              <a:ea typeface="HG丸ｺﾞｼｯｸM-PRO" pitchFamily="50" charset="-128"/>
            </a:endParaRPr>
          </a:p>
          <a:p>
            <a:pPr marL="144000" indent="-144000">
              <a:spcAft>
                <a:spcPts val="600"/>
              </a:spcAft>
            </a:pPr>
            <a:r>
              <a:rPr lang="ja-JP" altLang="en-US" sz="1400" dirty="0">
                <a:latin typeface="HG丸ｺﾞｼｯｸM-PRO" pitchFamily="50" charset="-128"/>
                <a:ea typeface="HG丸ｺﾞｼｯｸM-PRO" pitchFamily="50" charset="-128"/>
              </a:rPr>
              <a:t>・　日当の単価は、地域で一般的に総会で適用されている類似作業の労務単価等を参考にするなど、地域の実情を踏まえて決定し、毎年構成員全員に周知。</a:t>
            </a:r>
            <a:endParaRPr lang="en-US" altLang="ja-JP" sz="1400" dirty="0">
              <a:latin typeface="HG丸ｺﾞｼｯｸM-PRO" pitchFamily="50" charset="-128"/>
              <a:ea typeface="HG丸ｺﾞｼｯｸM-PRO" pitchFamily="50" charset="-128"/>
            </a:endParaRPr>
          </a:p>
          <a:p>
            <a:pPr marL="144000" indent="-144000">
              <a:spcAft>
                <a:spcPts val="300"/>
              </a:spcAft>
            </a:pPr>
            <a:r>
              <a:rPr lang="ja-JP" altLang="en-US" sz="1400" dirty="0">
                <a:latin typeface="HG丸ｺﾞｼｯｸM-PRO" pitchFamily="50" charset="-128"/>
                <a:ea typeface="HG丸ｺﾞｼｯｸM-PRO" pitchFamily="50" charset="-128"/>
              </a:rPr>
              <a:t>○　購入・リース費</a:t>
            </a:r>
            <a:endParaRPr lang="en-US" altLang="ja-JP" sz="1400" dirty="0">
              <a:latin typeface="HG丸ｺﾞｼｯｸM-PRO" pitchFamily="50" charset="-128"/>
              <a:ea typeface="HG丸ｺﾞｼｯｸM-PRO" pitchFamily="50" charset="-128"/>
            </a:endParaRPr>
          </a:p>
          <a:p>
            <a:pPr marL="144000" indent="-144000">
              <a:spcAft>
                <a:spcPts val="600"/>
              </a:spcAft>
            </a:pPr>
            <a:r>
              <a:rPr lang="ja-JP" altLang="en-US" sz="1400" dirty="0">
                <a:latin typeface="HG丸ｺﾞｼｯｸM-PRO" pitchFamily="50" charset="-128"/>
                <a:ea typeface="HG丸ｺﾞｼｯｸM-PRO" pitchFamily="50" charset="-128"/>
              </a:rPr>
              <a:t>・　機械や事務機器の購入は、財産管理や目的外使用防止の徹底が重要であり、利用回数や価格等を踏まえ、リースやレンタルとの比較して判断。</a:t>
            </a:r>
            <a:endParaRPr lang="en-US" altLang="ja-JP" sz="1400" dirty="0">
              <a:latin typeface="HG丸ｺﾞｼｯｸM-PRO" pitchFamily="50" charset="-128"/>
              <a:ea typeface="HG丸ｺﾞｼｯｸM-PRO" pitchFamily="50" charset="-128"/>
            </a:endParaRPr>
          </a:p>
          <a:p>
            <a:pPr marL="144000" indent="-144000">
              <a:spcAft>
                <a:spcPts val="600"/>
              </a:spcAft>
            </a:pPr>
            <a:r>
              <a:rPr lang="ja-JP" altLang="en-US" sz="1400" dirty="0">
                <a:latin typeface="HG丸ｺﾞｼｯｸM-PRO" pitchFamily="50" charset="-128"/>
                <a:ea typeface="HG丸ｺﾞｼｯｸM-PRO" pitchFamily="50" charset="-128"/>
              </a:rPr>
              <a:t>・　購入・リースした機械等を本交付金の目的以外に使用した場合は、購入等に要した経費を全額返還する必要があることから、適切な管理が重要。</a:t>
            </a:r>
            <a:endParaRPr lang="en-US" altLang="ja-JP" sz="1400" dirty="0">
              <a:latin typeface="HG丸ｺﾞｼｯｸM-PRO" pitchFamily="50" charset="-128"/>
              <a:ea typeface="HG丸ｺﾞｼｯｸM-PRO" pitchFamily="50" charset="-128"/>
            </a:endParaRPr>
          </a:p>
          <a:p>
            <a:pPr marL="144000" indent="-144000">
              <a:spcAft>
                <a:spcPts val="300"/>
              </a:spcAft>
            </a:pPr>
            <a:r>
              <a:rPr lang="ja-JP" altLang="en-US" sz="1400" dirty="0">
                <a:latin typeface="HG丸ｺﾞｼｯｸM-PRO" pitchFamily="50" charset="-128"/>
                <a:ea typeface="HG丸ｺﾞｼｯｸM-PRO" pitchFamily="50" charset="-128"/>
              </a:rPr>
              <a:t>○　外注費</a:t>
            </a:r>
            <a:endParaRPr lang="en-US" altLang="ja-JP" sz="1400" dirty="0">
              <a:latin typeface="HG丸ｺﾞｼｯｸM-PRO" pitchFamily="50" charset="-128"/>
              <a:ea typeface="HG丸ｺﾞｼｯｸM-PRO" pitchFamily="50" charset="-128"/>
            </a:endParaRPr>
          </a:p>
          <a:p>
            <a:pPr marL="144000" indent="-144000">
              <a:spcAft>
                <a:spcPts val="600"/>
              </a:spcAft>
            </a:pPr>
            <a:r>
              <a:rPr lang="ja-JP" altLang="en-US" sz="1400" dirty="0">
                <a:latin typeface="HG丸ｺﾞｼｯｸM-PRO" pitchFamily="50" charset="-128"/>
                <a:ea typeface="HG丸ｺﾞｼｯｸM-PRO" pitchFamily="50" charset="-128"/>
              </a:rPr>
              <a:t>・　本交付金は、原則、地域での保全管理活動等を支援するものですが、活動の規模や技術面から見て、活動組織で実施可能な範囲を超えていると判断される場合に限り、作業委託等の外注により実施することが可能。</a:t>
            </a:r>
            <a:endParaRPr lang="en-US" altLang="ja-JP" sz="1400" dirty="0">
              <a:latin typeface="HG丸ｺﾞｼｯｸM-PRO" pitchFamily="50" charset="-128"/>
              <a:ea typeface="HG丸ｺﾞｼｯｸM-PRO" pitchFamily="50" charset="-128"/>
            </a:endParaRPr>
          </a:p>
          <a:p>
            <a:pPr marL="144000" indent="-144000">
              <a:spcAft>
                <a:spcPts val="600"/>
              </a:spcAft>
            </a:pPr>
            <a:r>
              <a:rPr lang="ja-JP" altLang="en-US" sz="1400" dirty="0">
                <a:latin typeface="HG丸ｺﾞｼｯｸM-PRO" pitchFamily="50" charset="-128"/>
                <a:ea typeface="HG丸ｺﾞｼｯｸM-PRO" pitchFamily="50" charset="-128"/>
              </a:rPr>
              <a:t>・　外注を行う場合には、３者以上から見積もりを徴収するなど効率的かつ透明性の高い予算執行に努める。</a:t>
            </a:r>
            <a:endParaRPr lang="en-US" altLang="ja-JP" sz="1400" dirty="0">
              <a:latin typeface="HG丸ｺﾞｼｯｸM-PRO" pitchFamily="50" charset="-128"/>
              <a:ea typeface="HG丸ｺﾞｼｯｸM-PRO" pitchFamily="50" charset="-128"/>
            </a:endParaRPr>
          </a:p>
          <a:p>
            <a:pPr marL="144000" indent="-144000">
              <a:spcAft>
                <a:spcPts val="300"/>
              </a:spcAft>
            </a:pPr>
            <a:r>
              <a:rPr lang="ja-JP" altLang="en-US" sz="1400" dirty="0">
                <a:latin typeface="HG丸ｺﾞｼｯｸM-PRO" pitchFamily="50" charset="-128"/>
                <a:ea typeface="HG丸ｺﾞｼｯｸM-PRO" pitchFamily="50" charset="-128"/>
              </a:rPr>
              <a:t>○　その他</a:t>
            </a:r>
            <a:endParaRPr lang="en-US" altLang="ja-JP" sz="1400" dirty="0">
              <a:latin typeface="HG丸ｺﾞｼｯｸM-PRO" pitchFamily="50" charset="-128"/>
              <a:ea typeface="HG丸ｺﾞｼｯｸM-PRO" pitchFamily="50" charset="-128"/>
            </a:endParaRPr>
          </a:p>
          <a:p>
            <a:pPr marL="144000" indent="-144000">
              <a:spcAft>
                <a:spcPts val="600"/>
              </a:spcAft>
            </a:pPr>
            <a:r>
              <a:rPr lang="ja-JP" altLang="en-US" sz="1400" dirty="0">
                <a:latin typeface="HG丸ｺﾞｼｯｸM-PRO" pitchFamily="50" charset="-128"/>
                <a:ea typeface="HG丸ｺﾞｼｯｸM-PRO" pitchFamily="50" charset="-128"/>
              </a:rPr>
              <a:t>・　共同活動には草刈や泥上げといった危険を伴う作業が多いことから、保険への加入を推奨。</a:t>
            </a:r>
            <a:endParaRPr lang="en-US" altLang="ja-JP" sz="1400" dirty="0">
              <a:latin typeface="HG丸ｺﾞｼｯｸM-PRO" pitchFamily="50" charset="-128"/>
              <a:ea typeface="HG丸ｺﾞｼｯｸM-PRO" pitchFamily="50" charset="-128"/>
            </a:endParaRPr>
          </a:p>
          <a:p>
            <a:pPr marL="144000" indent="-144000">
              <a:spcAft>
                <a:spcPts val="600"/>
              </a:spcAft>
            </a:pPr>
            <a:r>
              <a:rPr lang="ja-JP" altLang="en-US" sz="1400" dirty="0">
                <a:latin typeface="HG丸ｺﾞｼｯｸM-PRO" pitchFamily="50" charset="-128"/>
                <a:ea typeface="HG丸ｺﾞｼｯｸM-PRO" pitchFamily="50" charset="-128"/>
              </a:rPr>
              <a:t>○　その他支出</a:t>
            </a:r>
            <a:endParaRPr lang="en-US" altLang="ja-JP" sz="1400" dirty="0">
              <a:latin typeface="HG丸ｺﾞｼｯｸM-PRO" pitchFamily="50" charset="-128"/>
              <a:ea typeface="HG丸ｺﾞｼｯｸM-PRO" pitchFamily="50" charset="-128"/>
            </a:endParaRPr>
          </a:p>
          <a:p>
            <a:pPr marL="144000" indent="-144000">
              <a:spcAft>
                <a:spcPts val="600"/>
              </a:spcAft>
            </a:pPr>
            <a:r>
              <a:rPr lang="ja-JP" altLang="en-US" sz="1400" dirty="0">
                <a:latin typeface="HG丸ｺﾞｼｯｸM-PRO" pitchFamily="50" charset="-128"/>
                <a:ea typeface="HG丸ｺﾞｼｯｸM-PRO" pitchFamily="50" charset="-128"/>
              </a:rPr>
              <a:t>・　弁当は活動が食事時間にまたがり、支出の正当性が説明できる場合のみ対象となる。（例：一日中作業した場合の昼食、等）ただし、日当を支払っている場合は弁当代等を支給できない。</a:t>
            </a:r>
            <a:endParaRPr lang="en-US" altLang="ja-JP" sz="1400" dirty="0">
              <a:latin typeface="HG丸ｺﾞｼｯｸM-PRO" pitchFamily="50" charset="-128"/>
              <a:ea typeface="HG丸ｺﾞｼｯｸM-PRO"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969384039"/>
              </p:ext>
            </p:extLst>
          </p:nvPr>
        </p:nvGraphicFramePr>
        <p:xfrm>
          <a:off x="186993" y="903378"/>
          <a:ext cx="6458504" cy="2298111"/>
        </p:xfrm>
        <a:graphic>
          <a:graphicData uri="http://schemas.openxmlformats.org/drawingml/2006/table">
            <a:tbl>
              <a:tblPr firstRow="1" bandRow="1">
                <a:tableStyleId>{5C22544A-7EE6-4342-B048-85BDC9FD1C3A}</a:tableStyleId>
              </a:tblPr>
              <a:tblGrid>
                <a:gridCol w="388298">
                  <a:extLst>
                    <a:ext uri="{9D8B030D-6E8A-4147-A177-3AD203B41FA5}">
                      <a16:colId xmlns:a16="http://schemas.microsoft.com/office/drawing/2014/main" val="20000"/>
                    </a:ext>
                  </a:extLst>
                </a:gridCol>
                <a:gridCol w="1201994">
                  <a:extLst>
                    <a:ext uri="{9D8B030D-6E8A-4147-A177-3AD203B41FA5}">
                      <a16:colId xmlns:a16="http://schemas.microsoft.com/office/drawing/2014/main" val="20001"/>
                    </a:ext>
                  </a:extLst>
                </a:gridCol>
                <a:gridCol w="4868212">
                  <a:extLst>
                    <a:ext uri="{9D8B030D-6E8A-4147-A177-3AD203B41FA5}">
                      <a16:colId xmlns:a16="http://schemas.microsoft.com/office/drawing/2014/main" val="20002"/>
                    </a:ext>
                  </a:extLst>
                </a:gridCol>
              </a:tblGrid>
              <a:tr h="281887">
                <a:tc>
                  <a:txBody>
                    <a:bodyPr/>
                    <a:lstStyle/>
                    <a:p>
                      <a:pPr algn="ctr"/>
                      <a:r>
                        <a:rPr kumimoji="1" lang="ja-JP" altLang="en-US" sz="1200" b="0" spc="-150" dirty="0">
                          <a:solidFill>
                            <a:schemeClr val="tx1"/>
                          </a:solidFill>
                          <a:latin typeface="HG丸ｺﾞｼｯｸM-PRO" panose="020F0600000000000000" pitchFamily="50" charset="-128"/>
                          <a:ea typeface="HG丸ｺﾞｼｯｸM-PRO" panose="020F0600000000000000" pitchFamily="50" charset="-128"/>
                        </a:rPr>
                        <a:t>番号</a:t>
                      </a:r>
                    </a:p>
                  </a:txBody>
                  <a:tcPr marL="0" marR="0" marT="49481" marB="494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A"/>
                    </a:solidFill>
                  </a:tcPr>
                </a:tc>
                <a:tc>
                  <a:txBody>
                    <a:bodyPr/>
                    <a:lstStyle/>
                    <a:p>
                      <a:pPr algn="ctr"/>
                      <a:r>
                        <a:rPr kumimoji="1" lang="ja-JP" altLang="en-US" sz="1200" b="0" dirty="0">
                          <a:solidFill>
                            <a:schemeClr val="tx1"/>
                          </a:solidFill>
                          <a:latin typeface="HG丸ｺﾞｼｯｸM-PRO" panose="020F0600000000000000" pitchFamily="50" charset="-128"/>
                          <a:ea typeface="HG丸ｺﾞｼｯｸM-PRO" panose="020F0600000000000000" pitchFamily="50" charset="-128"/>
                        </a:rPr>
                        <a:t>支出費目</a:t>
                      </a:r>
                    </a:p>
                  </a:txBody>
                  <a:tcPr marL="91479" marR="91479" marT="49481" marB="494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A"/>
                    </a:solidFill>
                  </a:tcPr>
                </a:tc>
                <a:tc>
                  <a:txBody>
                    <a:bodyPr/>
                    <a:lstStyle/>
                    <a:p>
                      <a:pPr algn="ctr"/>
                      <a:r>
                        <a:rPr kumimoji="1" lang="ja-JP" altLang="en-US" sz="1200" b="0" dirty="0">
                          <a:solidFill>
                            <a:schemeClr val="tx1"/>
                          </a:solidFill>
                          <a:latin typeface="HG丸ｺﾞｼｯｸM-PRO" panose="020F0600000000000000" pitchFamily="50" charset="-128"/>
                          <a:ea typeface="HG丸ｺﾞｼｯｸM-PRO" panose="020F0600000000000000" pitchFamily="50" charset="-128"/>
                        </a:rPr>
                        <a:t>内容</a:t>
                      </a:r>
                    </a:p>
                  </a:txBody>
                  <a:tcPr marL="91479" marR="91479" marT="49481" marB="494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AEA"/>
                    </a:solidFill>
                  </a:tcPr>
                </a:tc>
                <a:extLst>
                  <a:ext uri="{0D108BD9-81ED-4DB2-BD59-A6C34878D82A}">
                    <a16:rowId xmlns:a16="http://schemas.microsoft.com/office/drawing/2014/main" val="10000"/>
                  </a:ext>
                </a:extLst>
              </a:tr>
              <a:tr h="288032">
                <a:tc>
                  <a:txBody>
                    <a:bodyPr/>
                    <a:lstStyle/>
                    <a:p>
                      <a:pPr algn="ctr" fontAlgn="ctr"/>
                      <a:r>
                        <a:rPr lang="ja-JP" altLang="en-US" sz="1200" b="0" i="0" u="none" strike="noStrike" dirty="0">
                          <a:effectLst/>
                          <a:latin typeface="HG丸ｺﾞｼｯｸM-PRO" panose="020F0600000000000000" pitchFamily="50" charset="-128"/>
                          <a:ea typeface="HG丸ｺﾞｼｯｸM-PRO" panose="020F0600000000000000" pitchFamily="50" charset="-128"/>
                        </a:rPr>
                        <a:t>１</a:t>
                      </a:r>
                      <a:endParaRPr lang="en-US" altLang="ja-JP" sz="1200" b="0" i="0" u="none" strike="noStrike"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200" b="0" i="0" u="none" strike="noStrike">
                          <a:effectLst/>
                          <a:latin typeface="HG丸ｺﾞｼｯｸM-PRO" panose="020F0600000000000000" pitchFamily="50" charset="-128"/>
                          <a:ea typeface="HG丸ｺﾞｼｯｸM-PRO" panose="020F0600000000000000" pitchFamily="50" charset="-128"/>
                        </a:rPr>
                        <a:t>日当</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200" b="0" i="0" u="none" strike="noStrike" dirty="0">
                          <a:effectLst/>
                          <a:latin typeface="HG丸ｺﾞｼｯｸM-PRO" panose="020F0600000000000000" pitchFamily="50" charset="-128"/>
                          <a:ea typeface="HG丸ｺﾞｼｯｸM-PRO" panose="020F0600000000000000" pitchFamily="50" charset="-128"/>
                        </a:rPr>
                        <a:t>　活動参加者に対して支払った日当</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648072">
                <a:tc>
                  <a:txBody>
                    <a:bodyPr/>
                    <a:lstStyle/>
                    <a:p>
                      <a:pPr algn="ctr" fontAlgn="ctr"/>
                      <a:r>
                        <a:rPr lang="ja-JP" altLang="en-US" sz="1200" b="0" i="0" u="none" strike="noStrike" dirty="0">
                          <a:effectLst/>
                          <a:latin typeface="HG丸ｺﾞｼｯｸM-PRO" panose="020F0600000000000000" pitchFamily="50" charset="-128"/>
                          <a:ea typeface="HG丸ｺﾞｼｯｸM-PRO" panose="020F0600000000000000" pitchFamily="50" charset="-128"/>
                        </a:rPr>
                        <a:t>２</a:t>
                      </a:r>
                      <a:endParaRPr lang="en-US" altLang="ja-JP" sz="1200" b="0" i="0" u="none" strike="noStrike"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200" b="0" i="0" u="none" strike="noStrike" dirty="0">
                          <a:effectLst/>
                          <a:latin typeface="HG丸ｺﾞｼｯｸM-PRO" panose="020F0600000000000000" pitchFamily="50" charset="-128"/>
                          <a:ea typeface="HG丸ｺﾞｼｯｸM-PRO" panose="020F0600000000000000" pitchFamily="50" charset="-128"/>
                        </a:rPr>
                        <a:t>購入・リース費</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200" b="0" i="0" u="none" strike="noStrike" dirty="0">
                          <a:effectLst/>
                          <a:latin typeface="HG丸ｺﾞｼｯｸM-PRO" panose="020F0600000000000000" pitchFamily="50" charset="-128"/>
                          <a:ea typeface="HG丸ｺﾞｼｯｸM-PRO" panose="020F0600000000000000" pitchFamily="50" charset="-128"/>
                        </a:rPr>
                        <a:t>　資材（砕石、砂利、ｾﾒﾝﾄなど）の購入費、活動に必要な機械（草刈り機など）の購入費、パソコンなどのリース費、車両、機械等の借り上げ費、花の種、苗代など</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432048">
                <a:tc>
                  <a:txBody>
                    <a:bodyPr/>
                    <a:lstStyle/>
                    <a:p>
                      <a:pPr algn="ctr" fontAlgn="ctr"/>
                      <a:r>
                        <a:rPr lang="ja-JP" altLang="en-US" sz="1200" b="0" i="0" u="none" strike="noStrike" dirty="0">
                          <a:effectLst/>
                          <a:latin typeface="HG丸ｺﾞｼｯｸM-PRO" panose="020F0600000000000000" pitchFamily="50" charset="-128"/>
                          <a:ea typeface="HG丸ｺﾞｼｯｸM-PRO" panose="020F0600000000000000" pitchFamily="50" charset="-128"/>
                        </a:rPr>
                        <a:t>３</a:t>
                      </a:r>
                      <a:endParaRPr lang="en-US" altLang="ja-JP" sz="1200" b="0" i="0" u="none" strike="noStrike"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200" b="0" i="0" u="none" strike="noStrike">
                          <a:effectLst/>
                          <a:latin typeface="HG丸ｺﾞｼｯｸM-PRO" panose="020F0600000000000000" pitchFamily="50" charset="-128"/>
                          <a:ea typeface="HG丸ｺﾞｼｯｸM-PRO" panose="020F0600000000000000" pitchFamily="50" charset="-128"/>
                        </a:rPr>
                        <a:t>外注費</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200" b="0" i="0" u="none" strike="noStrike" dirty="0">
                          <a:effectLst/>
                          <a:latin typeface="HG丸ｺﾞｼｯｸM-PRO" panose="020F0600000000000000" pitchFamily="50" charset="-128"/>
                          <a:ea typeface="HG丸ｺﾞｼｯｸM-PRO" panose="020F0600000000000000" pitchFamily="50" charset="-128"/>
                        </a:rPr>
                        <a:t>　補修・更新等の工事等（調査、設計、測量、試験等を含む）に係る建設業者等への外注費、事務の外注費など</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648072">
                <a:tc>
                  <a:txBody>
                    <a:bodyPr/>
                    <a:lstStyle/>
                    <a:p>
                      <a:pPr algn="ctr" fontAlgn="ctr"/>
                      <a:r>
                        <a:rPr lang="ja-JP" altLang="en-US" sz="1200" b="0" i="0" u="none" strike="noStrike" dirty="0">
                          <a:effectLst/>
                          <a:latin typeface="HG丸ｺﾞｼｯｸM-PRO" panose="020F0600000000000000" pitchFamily="50" charset="-128"/>
                          <a:ea typeface="HG丸ｺﾞｼｯｸM-PRO" panose="020F0600000000000000" pitchFamily="50" charset="-128"/>
                        </a:rPr>
                        <a:t>４</a:t>
                      </a:r>
                      <a:endParaRPr lang="en-US" altLang="ja-JP" sz="1200" b="0" i="0" u="none" strike="noStrike"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200" b="0" i="0" u="none" strike="noStrike" dirty="0">
                          <a:effectLst/>
                          <a:latin typeface="HG丸ｺﾞｼｯｸM-PRO" panose="020F0600000000000000" pitchFamily="50" charset="-128"/>
                          <a:ea typeface="HG丸ｺﾞｼｯｸM-PRO" panose="020F0600000000000000" pitchFamily="50" charset="-128"/>
                        </a:rPr>
                        <a:t>その他支出</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200" b="0" i="0" u="none" strike="noStrike" dirty="0">
                          <a:effectLst/>
                          <a:latin typeface="HG丸ｺﾞｼｯｸM-PRO" panose="020F0600000000000000" pitchFamily="50" charset="-128"/>
                          <a:ea typeface="HG丸ｺﾞｼｯｸM-PRO" panose="020F0600000000000000" pitchFamily="50" charset="-128"/>
                        </a:rPr>
                        <a:t>　技術指導等のために外部から招く専門家等への謝金、活動に係る旅費、保険料、草刈り機の替刃、役員報酬、お茶代など</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sp>
        <p:nvSpPr>
          <p:cNvPr id="13" name="正方形/長方形 12"/>
          <p:cNvSpPr/>
          <p:nvPr/>
        </p:nvSpPr>
        <p:spPr>
          <a:xfrm>
            <a:off x="180303" y="-51623"/>
            <a:ext cx="4851238" cy="4941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HG丸ｺﾞｼｯｸM-PRO" panose="020F0600000000000000" pitchFamily="50" charset="-128"/>
                <a:ea typeface="HG丸ｺﾞｼｯｸM-PRO" panose="020F0600000000000000" pitchFamily="50" charset="-128"/>
              </a:rPr>
              <a:t>Q</a:t>
            </a:r>
            <a:r>
              <a:rPr kumimoji="1" lang="ja-JP" altLang="en-US" dirty="0" err="1">
                <a:solidFill>
                  <a:schemeClr val="tx1"/>
                </a:solidFill>
                <a:latin typeface="HG丸ｺﾞｼｯｸM-PRO" panose="020F0600000000000000" pitchFamily="50" charset="-128"/>
                <a:ea typeface="HG丸ｺﾞｼｯｸM-PRO" panose="020F0600000000000000" pitchFamily="50" charset="-128"/>
              </a:rPr>
              <a:t>．</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交付金は何に使えるの？注意事項は？①</a:t>
            </a:r>
          </a:p>
        </p:txBody>
      </p:sp>
      <p:sp>
        <p:nvSpPr>
          <p:cNvPr id="15" name="テキスト ボックス 14"/>
          <p:cNvSpPr txBox="1">
            <a:spLocks noChangeArrowheads="1"/>
          </p:cNvSpPr>
          <p:nvPr/>
        </p:nvSpPr>
        <p:spPr bwMode="auto">
          <a:xfrm>
            <a:off x="180303" y="539220"/>
            <a:ext cx="2477678" cy="290994"/>
          </a:xfrm>
          <a:prstGeom prst="rect">
            <a:avLst/>
          </a:prstGeom>
          <a:solidFill>
            <a:srgbClr val="FFFFCC"/>
          </a:solidFill>
          <a:ln w="19050">
            <a:solidFill>
              <a:srgbClr val="FFCC00"/>
            </a:solidFill>
            <a:miter lim="800000"/>
            <a:headEnd/>
            <a:tailEnd/>
          </a:ln>
        </p:spPr>
        <p:txBody>
          <a:bodyPr wrap="square" lIns="72000" tIns="36000" rIns="72000" bIns="36000" anchor="ctr">
            <a:spAutoFit/>
          </a:bodyPr>
          <a:lstStyle/>
          <a:p>
            <a:r>
              <a:rPr lang="ja-JP" altLang="en-US" sz="1400" dirty="0">
                <a:latin typeface="HG丸ｺﾞｼｯｸM-PRO" panose="020F0600000000000000" pitchFamily="50" charset="-128"/>
                <a:ea typeface="HG丸ｺﾞｼｯｸM-PRO" panose="020F0600000000000000" pitchFamily="50" charset="-128"/>
              </a:rPr>
              <a:t>交付金の支出対象と</a:t>
            </a:r>
            <a:r>
              <a:rPr lang="ja-JP" altLang="en-US" sz="1400" b="1" dirty="0">
                <a:latin typeface="HG丸ｺﾞｼｯｸM-PRO" panose="020F0600000000000000" pitchFamily="50" charset="-128"/>
                <a:ea typeface="HG丸ｺﾞｼｯｸM-PRO" panose="020F0600000000000000" pitchFamily="50" charset="-128"/>
              </a:rPr>
              <a:t>なる</a:t>
            </a:r>
            <a:r>
              <a:rPr lang="ja-JP" altLang="en-US" sz="1400" dirty="0">
                <a:latin typeface="HG丸ｺﾞｼｯｸM-PRO" panose="020F0600000000000000" pitchFamily="50" charset="-128"/>
                <a:ea typeface="HG丸ｺﾞｼｯｸM-PRO" panose="020F0600000000000000" pitchFamily="50" charset="-128"/>
              </a:rPr>
              <a:t>経費</a:t>
            </a:r>
          </a:p>
        </p:txBody>
      </p:sp>
      <p:sp>
        <p:nvSpPr>
          <p:cNvPr id="5" name="スライド番号プレースホルダー 4"/>
          <p:cNvSpPr>
            <a:spLocks noGrp="1"/>
          </p:cNvSpPr>
          <p:nvPr>
            <p:ph type="sldNum" sz="quarter" idx="12"/>
          </p:nvPr>
        </p:nvSpPr>
        <p:spPr/>
        <p:txBody>
          <a:bodyPr/>
          <a:lstStyle/>
          <a:p>
            <a:fld id="{2AD9BEA6-E6C9-4B4B-944F-0ED762EC3012}" type="slidenum">
              <a:rPr kumimoji="1" lang="ja-JP" altLang="en-US" smtClean="0"/>
              <a:t>4</a:t>
            </a:fld>
            <a:endParaRPr kumimoji="1" lang="ja-JP" altLang="en-US"/>
          </a:p>
        </p:txBody>
      </p:sp>
      <p:sp>
        <p:nvSpPr>
          <p:cNvPr id="9" name="テキスト ボックス 8">
            <a:extLst>
              <a:ext uri="{FF2B5EF4-FFF2-40B4-BE49-F238E27FC236}">
                <a16:creationId xmlns:a16="http://schemas.microsoft.com/office/drawing/2014/main" id="{872669CD-F0EB-49E2-BCD2-1A78377FF32C}"/>
              </a:ext>
            </a:extLst>
          </p:cNvPr>
          <p:cNvSpPr txBox="1">
            <a:spLocks noChangeArrowheads="1"/>
          </p:cNvSpPr>
          <p:nvPr/>
        </p:nvSpPr>
        <p:spPr bwMode="auto">
          <a:xfrm>
            <a:off x="88009" y="8515044"/>
            <a:ext cx="2853000" cy="288147"/>
          </a:xfrm>
          <a:prstGeom prst="rect">
            <a:avLst/>
          </a:prstGeom>
          <a:solidFill>
            <a:srgbClr val="FFFFCC"/>
          </a:solidFill>
          <a:ln w="19050">
            <a:solidFill>
              <a:srgbClr val="FFCC00"/>
            </a:solidFill>
            <a:miter lim="800000"/>
            <a:headEnd/>
            <a:tailEnd/>
          </a:ln>
        </p:spPr>
        <p:txBody>
          <a:bodyPr wrap="square" lIns="72000" tIns="36000" rIns="72000" bIns="36000" anchor="ctr">
            <a:spAutoFit/>
          </a:bodyPr>
          <a:lstStyle/>
          <a:p>
            <a:r>
              <a:rPr lang="ja-JP" altLang="en-US" sz="1400" dirty="0">
                <a:solidFill>
                  <a:srgbClr val="FF0000"/>
                </a:solidFill>
                <a:latin typeface="HG丸ｺﾞｼｯｸM-PRO" panose="020F0600000000000000" pitchFamily="50" charset="-128"/>
                <a:ea typeface="HG丸ｺﾞｼｯｸM-PRO" panose="020F0600000000000000" pitchFamily="50" charset="-128"/>
              </a:rPr>
              <a:t>交付金の支出対象と</a:t>
            </a:r>
            <a:r>
              <a:rPr lang="ja-JP" altLang="en-US" sz="1400" b="1" dirty="0">
                <a:solidFill>
                  <a:srgbClr val="FF0000"/>
                </a:solidFill>
                <a:latin typeface="HG丸ｺﾞｼｯｸM-PRO" panose="020F0600000000000000" pitchFamily="50" charset="-128"/>
                <a:ea typeface="HG丸ｺﾞｼｯｸM-PRO" panose="020F0600000000000000" pitchFamily="50" charset="-128"/>
              </a:rPr>
              <a:t>ならない</a:t>
            </a:r>
            <a:r>
              <a:rPr lang="ja-JP" altLang="en-US" sz="1400" dirty="0">
                <a:solidFill>
                  <a:srgbClr val="FF0000"/>
                </a:solidFill>
                <a:latin typeface="HG丸ｺﾞｼｯｸM-PRO" panose="020F0600000000000000" pitchFamily="50" charset="-128"/>
                <a:ea typeface="HG丸ｺﾞｼｯｸM-PRO" panose="020F0600000000000000" pitchFamily="50" charset="-128"/>
              </a:rPr>
              <a:t>経費</a:t>
            </a:r>
          </a:p>
        </p:txBody>
      </p:sp>
      <p:sp>
        <p:nvSpPr>
          <p:cNvPr id="14" name="テキスト ボックス 13">
            <a:extLst>
              <a:ext uri="{FF2B5EF4-FFF2-40B4-BE49-F238E27FC236}">
                <a16:creationId xmlns:a16="http://schemas.microsoft.com/office/drawing/2014/main" id="{E12CD92E-97C2-4BFF-AD51-FF6EE66FA395}"/>
              </a:ext>
            </a:extLst>
          </p:cNvPr>
          <p:cNvSpPr txBox="1"/>
          <p:nvPr/>
        </p:nvSpPr>
        <p:spPr>
          <a:xfrm>
            <a:off x="88009" y="8817956"/>
            <a:ext cx="6673736" cy="954107"/>
          </a:xfrm>
          <a:prstGeom prst="rect">
            <a:avLst/>
          </a:prstGeom>
          <a:noFill/>
        </p:spPr>
        <p:txBody>
          <a:bodyPr wrap="square">
            <a:spAutoFit/>
          </a:bodyPr>
          <a:lstStyle/>
          <a:p>
            <a:pPr algn="l" fontAlgn="ctr"/>
            <a:r>
              <a:rPr lang="ja-JP" altLang="en-US" sz="1400" b="0" i="0" u="none" strike="noStrike" dirty="0">
                <a:solidFill>
                  <a:srgbClr val="000000"/>
                </a:solidFill>
                <a:effectLst/>
                <a:latin typeface="HG丸ｺﾞｼｯｸM-PRO" panose="020F0600000000000000" pitchFamily="50" charset="-128"/>
                <a:ea typeface="HG丸ｺﾞｼｯｸM-PRO" panose="020F0600000000000000" pitchFamily="50" charset="-128"/>
              </a:rPr>
              <a:t>○農業ポンプの電気代など営農にかかる経費、○慶弔費や慰労会など多面的機能の発揮に関係のない経費、○他団体への寄付や、他に事業への負担金への充当、○国・県など河川管理者、道路管理者が決定している施設（ただし、慣行で施設管理者の了解のもと、地域が管理している施設は、対象となる場合がある）</a:t>
            </a:r>
          </a:p>
        </p:txBody>
      </p:sp>
    </p:spTree>
    <p:extLst>
      <p:ext uri="{BB962C8B-B14F-4D97-AF65-F5344CB8AC3E}">
        <p14:creationId xmlns:p14="http://schemas.microsoft.com/office/powerpoint/2010/main" val="209276229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1595</TotalTime>
  <Words>1817</Words>
  <Application>Microsoft Office PowerPoint</Application>
  <PresentationFormat>A4 210 x 297 mm</PresentationFormat>
  <Paragraphs>219</Paragraphs>
  <Slides>4</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4</vt:i4>
      </vt:variant>
    </vt:vector>
  </HeadingPairs>
  <TitlesOfParts>
    <vt:vector size="15" baseType="lpstr">
      <vt:lpstr>HGPｺﾞｼｯｸE</vt:lpstr>
      <vt:lpstr>HGｺﾞｼｯｸM</vt:lpstr>
      <vt:lpstr>HG丸ｺﾞｼｯｸM-PRO</vt:lpstr>
      <vt:lpstr>ＭＳ Ｐゴシック</vt:lpstr>
      <vt:lpstr>ＭＳ ゴシック</vt:lpstr>
      <vt:lpstr>游ゴシック</vt:lpstr>
      <vt:lpstr>Arial</vt:lpstr>
      <vt:lpstr>Calibri</vt:lpstr>
      <vt:lpstr>Calibri Light</vt:lpstr>
      <vt:lpstr>Century</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Setup</dc:creator>
  <cp:lastModifiedBy>伊豆の国市</cp:lastModifiedBy>
  <cp:revision>71</cp:revision>
  <cp:lastPrinted>2023-10-27T05:11:19Z</cp:lastPrinted>
  <dcterms:created xsi:type="dcterms:W3CDTF">2023-03-08T23:48:06Z</dcterms:created>
  <dcterms:modified xsi:type="dcterms:W3CDTF">2023-11-22T05:37:14Z</dcterms:modified>
</cp:coreProperties>
</file>